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  <p:sldMasterId id="2147483653" r:id="rId3"/>
  </p:sldMasterIdLst>
  <p:notesMasterIdLst>
    <p:notesMasterId r:id="rId48"/>
  </p:notesMasterIdLst>
  <p:sldIdLst>
    <p:sldId id="256" r:id="rId4"/>
    <p:sldId id="261" r:id="rId5"/>
    <p:sldId id="264" r:id="rId6"/>
    <p:sldId id="350" r:id="rId7"/>
    <p:sldId id="333" r:id="rId8"/>
    <p:sldId id="334" r:id="rId9"/>
    <p:sldId id="353" r:id="rId10"/>
    <p:sldId id="356" r:id="rId11"/>
    <p:sldId id="355" r:id="rId12"/>
    <p:sldId id="354" r:id="rId13"/>
    <p:sldId id="352" r:id="rId14"/>
    <p:sldId id="357" r:id="rId15"/>
    <p:sldId id="351" r:id="rId16"/>
    <p:sldId id="335" r:id="rId17"/>
    <p:sldId id="358" r:id="rId18"/>
    <p:sldId id="359" r:id="rId19"/>
    <p:sldId id="349" r:id="rId20"/>
    <p:sldId id="368" r:id="rId21"/>
    <p:sldId id="360" r:id="rId22"/>
    <p:sldId id="341" r:id="rId23"/>
    <p:sldId id="342" r:id="rId24"/>
    <p:sldId id="361" r:id="rId25"/>
    <p:sldId id="370" r:id="rId26"/>
    <p:sldId id="372" r:id="rId27"/>
    <p:sldId id="371" r:id="rId28"/>
    <p:sldId id="362" r:id="rId29"/>
    <p:sldId id="347" r:id="rId30"/>
    <p:sldId id="344" r:id="rId31"/>
    <p:sldId id="345" r:id="rId32"/>
    <p:sldId id="346" r:id="rId33"/>
    <p:sldId id="348" r:id="rId34"/>
    <p:sldId id="374" r:id="rId35"/>
    <p:sldId id="380" r:id="rId36"/>
    <p:sldId id="377" r:id="rId37"/>
    <p:sldId id="378" r:id="rId38"/>
    <p:sldId id="364" r:id="rId39"/>
    <p:sldId id="365" r:id="rId40"/>
    <p:sldId id="381" r:id="rId41"/>
    <p:sldId id="366" r:id="rId42"/>
    <p:sldId id="382" r:id="rId43"/>
    <p:sldId id="383" r:id="rId44"/>
    <p:sldId id="384" r:id="rId45"/>
    <p:sldId id="367" r:id="rId46"/>
    <p:sldId id="373" r:id="rId47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3A2C7"/>
    <a:srgbClr val="FFFFFF"/>
    <a:srgbClr val="FFA500"/>
    <a:srgbClr val="FF6347"/>
    <a:srgbClr val="E6E0EC"/>
    <a:srgbClr val="85D8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6078" autoAdjust="0"/>
  </p:normalViewPr>
  <p:slideViewPr>
    <p:cSldViewPr>
      <p:cViewPr varScale="1">
        <p:scale>
          <a:sx n="139" d="100"/>
          <a:sy n="139" d="100"/>
        </p:scale>
        <p:origin x="126" y="25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slide" Target="slides/slide3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5.xml"/><Relationship Id="rId51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50D343-A069-4BE4-A5C8-6F2E707B391C}" type="datetimeFigureOut">
              <a:rPr kumimoji="1" lang="ja-JP" altLang="en-US" smtClean="0"/>
              <a:t>2019/10/24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F2BC20-B581-4524-AD46-1ADAD5F6DE3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381399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3705210"/>
            <a:ext cx="9144000" cy="5227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>
                <a:ea typeface="맑은 고딕" pitchFamily="50" charset="-127"/>
              </a:rPr>
              <a:t>FREE PPT TEMPLATES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-148" y="4227934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4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INSTERT THE TITLE OF YOUR PRESENTATION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627365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159670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4572000" y="0"/>
            <a:ext cx="4104456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1995686"/>
            <a:ext cx="9144000" cy="28803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563139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347864" y="131536"/>
            <a:ext cx="5796136" cy="154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4104000" y="1798321"/>
            <a:ext cx="5040000" cy="154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4824000" y="3465106"/>
            <a:ext cx="4320000" cy="154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458121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937417" y="1"/>
            <a:ext cx="1872000" cy="51434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1968708" y="1"/>
            <a:ext cx="1872000" cy="51434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0" y="1"/>
            <a:ext cx="1872000" cy="51434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165337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3795621" y="230919"/>
            <a:ext cx="3294112" cy="15121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5613166" y="3399271"/>
            <a:ext cx="3293944" cy="15121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3795621" y="1815095"/>
            <a:ext cx="1728192" cy="30963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7" hasCustomPrompt="1"/>
          </p:nvPr>
        </p:nvSpPr>
        <p:spPr>
          <a:xfrm>
            <a:off x="5621504" y="1814524"/>
            <a:ext cx="1468228" cy="15121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idx="18" hasCustomPrompt="1"/>
          </p:nvPr>
        </p:nvSpPr>
        <p:spPr>
          <a:xfrm>
            <a:off x="7178918" y="230919"/>
            <a:ext cx="1728192" cy="30963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3758914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4" name="Picture 3" descr="D:\Fullppt\005-PNG이미지\노트북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57041" y="1313860"/>
            <a:ext cx="6438182" cy="3274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981898" y="1731279"/>
            <a:ext cx="3085597" cy="22818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560775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10595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0" y="3507854"/>
            <a:ext cx="9144000" cy="163564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6" name="Picture 2" descr="D:\Fullppt\PNG이미지\핸드폰2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5225" y="1079005"/>
            <a:ext cx="3373328" cy="4085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566328" y="1217153"/>
            <a:ext cx="1945465" cy="300514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5424325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grpSp>
        <p:nvGrpSpPr>
          <p:cNvPr id="5" name="Group 4"/>
          <p:cNvGrpSpPr/>
          <p:nvPr userDrawn="1"/>
        </p:nvGrpSpPr>
        <p:grpSpPr>
          <a:xfrm>
            <a:off x="354008" y="1131589"/>
            <a:ext cx="2849840" cy="3649171"/>
            <a:chOff x="354008" y="1131589"/>
            <a:chExt cx="2849840" cy="3649171"/>
          </a:xfrm>
        </p:grpSpPr>
        <p:sp>
          <p:nvSpPr>
            <p:cNvPr id="6" name="Rounded Rectangle 5"/>
            <p:cNvSpPr/>
            <p:nvPr/>
          </p:nvSpPr>
          <p:spPr>
            <a:xfrm>
              <a:off x="354008" y="1131589"/>
              <a:ext cx="2849840" cy="3649171"/>
            </a:xfrm>
            <a:prstGeom prst="roundRect">
              <a:avLst>
                <a:gd name="adj" fmla="val 3968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531932" y="1347500"/>
              <a:ext cx="108520" cy="3240473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12" name="Half Frame 11"/>
            <p:cNvSpPr/>
            <p:nvPr/>
          </p:nvSpPr>
          <p:spPr>
            <a:xfrm rot="5400000">
              <a:off x="2592642" y="1238201"/>
              <a:ext cx="502331" cy="502331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3818220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0" y="2253238"/>
            <a:ext cx="4572000" cy="47357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0" y="2726814"/>
            <a:ext cx="4572000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173823542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10595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0514710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Oval 1"/>
          <p:cNvSpPr/>
          <p:nvPr userDrawn="1"/>
        </p:nvSpPr>
        <p:spPr>
          <a:xfrm>
            <a:off x="2699792" y="699542"/>
            <a:ext cx="3744416" cy="3744416"/>
          </a:xfrm>
          <a:prstGeom prst="ellipse">
            <a:avLst/>
          </a:prstGeom>
          <a:solidFill>
            <a:schemeClr val="accent1">
              <a:alpha val="77000"/>
            </a:schemeClr>
          </a:solidFill>
          <a:ln w="857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699792" y="2181230"/>
            <a:ext cx="3744416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Thank you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699644" y="2757294"/>
            <a:ext cx="3744416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9224771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10595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16876239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0" y="2253238"/>
            <a:ext cx="4572000" cy="47357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0" y="2726814"/>
            <a:ext cx="4572000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10345333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757120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10595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129044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95536" y="195486"/>
            <a:ext cx="8424936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95536" y="771550"/>
            <a:ext cx="8424936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14577139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79512" y="339502"/>
            <a:ext cx="4248472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179512" y="915566"/>
            <a:ext cx="4248472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9277358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10595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649246" y="1275606"/>
            <a:ext cx="1648869" cy="1648869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1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2720790" y="1275606"/>
            <a:ext cx="1648869" cy="1648869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4792334" y="1275606"/>
            <a:ext cx="1648869" cy="1648869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3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6863879" y="1275606"/>
            <a:ext cx="1648869" cy="1648869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4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502411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7.xml"/><Relationship Id="rId3" Type="http://schemas.openxmlformats.org/officeDocument/2006/relationships/slideLayout" Target="../slideLayouts/slideLayout7.xml"/><Relationship Id="rId7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6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5.xml"/><Relationship Id="rId5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4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6683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4" r:id="rId3"/>
    <p:sldLayoutId id="2147483675" r:id="rId4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7555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52" r:id="rId2"/>
    <p:sldLayoutId id="2147483661" r:id="rId3"/>
    <p:sldLayoutId id="2147483660" r:id="rId4"/>
    <p:sldLayoutId id="2147483662" r:id="rId5"/>
    <p:sldLayoutId id="2147483655" r:id="rId6"/>
    <p:sldLayoutId id="2147483663" r:id="rId7"/>
    <p:sldLayoutId id="2147483664" r:id="rId8"/>
    <p:sldLayoutId id="2147483668" r:id="rId9"/>
    <p:sldLayoutId id="2147483665" r:id="rId10"/>
    <p:sldLayoutId id="2147483670" r:id="rId11"/>
    <p:sldLayoutId id="2147483672" r:id="rId12"/>
    <p:sldLayoutId id="2147483656" r:id="rId13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4710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73" r:id="rId2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free-powerpoint-templates-design.com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www.w3schools.com/css/default.asp" TargetMode="Externa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24.png"/><Relationship Id="rId4" Type="http://schemas.openxmlformats.org/officeDocument/2006/relationships/hyperlink" Target="https://developer.mozilla.org/en-US/docs/Web/CSS/Reference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hyperlink" Target="https://bootstrap.hexschool.com/docs/4.2/components/buttons/#examples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9.xml"/><Relationship Id="rId6" Type="http://schemas.openxmlformats.org/officeDocument/2006/relationships/hyperlink" Target="https://bootstrap.hexschool.com/docs/4.2/content/typography/#lead" TargetMode="External"/><Relationship Id="rId5" Type="http://schemas.openxmlformats.org/officeDocument/2006/relationships/hyperlink" Target="https://bootstrap.hexschool.com/docs/4.2/content/typography/#display-headings" TargetMode="External"/><Relationship Id="rId4" Type="http://schemas.openxmlformats.org/officeDocument/2006/relationships/hyperlink" Target="https://bootstrap.hexschool.com/docs/4.2/components/jumbotron/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www.w3schools.com/css/default.asp" TargetMode="External"/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s://www.quackit.com/css/css_color_codes.cfm" TargetMode="External"/><Relationship Id="rId1" Type="http://schemas.openxmlformats.org/officeDocument/2006/relationships/slideLayout" Target="../slideLayouts/slideLayout1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www.w3schools.com/css/css_colors.asp" TargetMode="Externa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hyperlink" Target="https://www.w3schools.com/css/css_text.asp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https://www.w3schools.com/css/css_font.asp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tutorial.techaltum.com/cssboxmodel.html" TargetMode="Externa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9.xml"/><Relationship Id="rId5" Type="http://schemas.openxmlformats.org/officeDocument/2006/relationships/hyperlink" Target="http://10.2.30.46:51800/index.php?prg=B01_ShowHome&amp;act=init" TargetMode="External"/><Relationship Id="rId4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9.xml"/><Relationship Id="rId5" Type="http://schemas.openxmlformats.org/officeDocument/2006/relationships/hyperlink" Target="https://www.w3schools.com/css/css_border.asp" TargetMode="External"/><Relationship Id="rId4" Type="http://schemas.openxmlformats.org/officeDocument/2006/relationships/image" Target="../media/image4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css/css_margin.asp" TargetMode="Externa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css/css_padding.asp" TargetMode="Externa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9.xml"/><Relationship Id="rId4" Type="http://schemas.openxmlformats.org/officeDocument/2006/relationships/hyperlink" Target="https://www.w3schools.com/css/css_dimension.asp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hyperlink" Target="https://www.w3schools.com/css/css_display_visibility.asp" TargetMode="Externa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4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hyperlink" Target="https://www.w3schools.com/css/css_overflow.asp" TargetMode="Externa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w3schools.com/css/css_float.asp" TargetMode="External"/><Relationship Id="rId1" Type="http://schemas.openxmlformats.org/officeDocument/2006/relationships/slideLayout" Target="../slideLayouts/slideLayout19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invisionapp.com/inside-design/examples-responsive-web-design/" TargetMode="External"/><Relationship Id="rId3" Type="http://schemas.openxmlformats.org/officeDocument/2006/relationships/image" Target="../media/image58.png"/><Relationship Id="rId7" Type="http://schemas.openxmlformats.org/officeDocument/2006/relationships/hyperlink" Target="https://klientboost.com/" TargetMode="External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hyperlink" Target="https://dribbble.com/" TargetMode="Externa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getbootstrap.com/" TargetMode="External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getbootstrap.com/docs/4.3/about/translations/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hyperlink" Target="https://getbootstrap.com/docs/4.3/getting-started/introduction/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1.png"/><Relationship Id="rId7" Type="http://schemas.openxmlformats.org/officeDocument/2006/relationships/image" Target="../media/image14.png"/><Relationship Id="rId2" Type="http://schemas.openxmlformats.org/officeDocument/2006/relationships/hyperlink" Target="https://commons.wikimedia.org/wiki/File:CSS3_and_HTML5_logos_and_wordmarks.svg" TargetMode="External"/><Relationship Id="rId1" Type="http://schemas.openxmlformats.org/officeDocument/2006/relationships/slideLayout" Target="../slideLayouts/slideLayout19.xml"/><Relationship Id="rId6" Type="http://schemas.openxmlformats.org/officeDocument/2006/relationships/hyperlink" Target="http://www.csszengarden.com/" TargetMode="External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cssref/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9.xml"/><Relationship Id="rId5" Type="http://schemas.openxmlformats.org/officeDocument/2006/relationships/hyperlink" Target="https://developer.mozilla.org/en-US/docs/Web/CSS/Reference#Keyword_index" TargetMode="External"/><Relationship Id="rId4" Type="http://schemas.openxmlformats.org/officeDocument/2006/relationships/hyperlink" Target="https://cssreference.io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hlinkClick r:id="rId2"/>
          </p:cNvPr>
          <p:cNvSpPr txBox="1"/>
          <p:nvPr/>
        </p:nvSpPr>
        <p:spPr>
          <a:xfrm>
            <a:off x="0" y="4844068"/>
            <a:ext cx="9144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>
                <a:solidFill>
                  <a:schemeClr val="bg1"/>
                </a:solidFill>
                <a:cs typeface="Arial" pitchFamily="34" charset="0"/>
                <a:hlinkClick r:id="rId2"/>
              </a:rPr>
              <a:t>http://www.free-powerpoint-templates-design.com</a:t>
            </a:r>
            <a:endParaRPr lang="ko-KR" altLang="en-US" sz="8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/>
            <a:r>
              <a:rPr lang="en-US" altLang="zh-TW" dirty="0">
                <a:ea typeface="맑은 고딕" pitchFamily="50" charset="-127"/>
              </a:rPr>
              <a:t>CSS</a:t>
            </a:r>
            <a:r>
              <a:rPr lang="zh-TW" altLang="en-US" dirty="0">
                <a:ea typeface="맑은 고딕" pitchFamily="50" charset="-127"/>
              </a:rPr>
              <a:t> </a:t>
            </a:r>
            <a:r>
              <a:rPr lang="en-US" altLang="zh-TW" dirty="0">
                <a:ea typeface="맑은 고딕" pitchFamily="50" charset="-127"/>
              </a:rPr>
              <a:t>and Bootstrap</a:t>
            </a:r>
            <a:endParaRPr lang="en-US" altLang="ko-KR" sz="36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>
              <a:spcBef>
                <a:spcPts val="0"/>
              </a:spcBef>
              <a:defRPr/>
            </a:pP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CSS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階層樣式表與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Bootstrap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前端框架</a:t>
            </a:r>
            <a:endParaRPr lang="en-US" altLang="ko-KR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9718413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CSS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簡介</a:t>
            </a:r>
            <a:endParaRPr lang="ko-KR" altLang="en-US" dirty="0">
              <a:latin typeface="Microsoft JhengHei" panose="020B0604030504040204" pitchFamily="34" charset="-12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14311" y="1255861"/>
            <a:ext cx="557864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■ </a:t>
            </a:r>
            <a:r>
              <a:rPr lang="en-US" altLang="zh-TW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CSS</a:t>
            </a: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參考資源</a:t>
            </a:r>
            <a:endParaRPr lang="en-US" altLang="zh-TW" sz="14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20" name="Text Placeholder 2">
            <a:extLst>
              <a:ext uri="{FF2B5EF4-FFF2-40B4-BE49-F238E27FC236}">
                <a16:creationId xmlns="" xmlns:a16="http://schemas.microsoft.com/office/drawing/2014/main" id="{5CC783E6-EA71-4943-B1E4-88A739B98E9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0" y="699542"/>
            <a:ext cx="9144000" cy="288032"/>
          </a:xfrm>
        </p:spPr>
        <p:txBody>
          <a:bodyPr/>
          <a:lstStyle/>
          <a:p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階層樣式表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(Cascading Style Sheet) </a:t>
            </a:r>
            <a:endParaRPr lang="en-US" altLang="ko-KR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" name="正方形/長方形 2">
            <a:extLst>
              <a:ext uri="{FF2B5EF4-FFF2-40B4-BE49-F238E27FC236}">
                <a16:creationId xmlns="" xmlns:a16="http://schemas.microsoft.com/office/drawing/2014/main" id="{04B884ED-7FCB-451E-A8FA-7A4DA3F81410}"/>
              </a:ext>
            </a:extLst>
          </p:cNvPr>
          <p:cNvSpPr/>
          <p:nvPr/>
        </p:nvSpPr>
        <p:spPr>
          <a:xfrm>
            <a:off x="251520" y="4529829"/>
            <a:ext cx="31305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dirty="0">
                <a:hlinkClick r:id="rId2"/>
              </a:rPr>
              <a:t>https://www.w3schools.com/css/default.asp</a:t>
            </a:r>
            <a:endParaRPr lang="ja-JP" altLang="en-US" sz="1200" dirty="0"/>
          </a:p>
        </p:txBody>
      </p:sp>
      <p:pic>
        <p:nvPicPr>
          <p:cNvPr id="4" name="図 3">
            <a:extLst>
              <a:ext uri="{FF2B5EF4-FFF2-40B4-BE49-F238E27FC236}">
                <a16:creationId xmlns="" xmlns:a16="http://schemas.microsoft.com/office/drawing/2014/main" id="{D1F0CDC0-46FC-4AA4-A25F-64B196B04F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479" y="1707654"/>
            <a:ext cx="4251521" cy="278777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8" name="正方形/長方形 7">
            <a:extLst>
              <a:ext uri="{FF2B5EF4-FFF2-40B4-BE49-F238E27FC236}">
                <a16:creationId xmlns="" xmlns:a16="http://schemas.microsoft.com/office/drawing/2014/main" id="{5CA4924A-5C4E-4A33-B638-6875CA8B9178}"/>
              </a:ext>
            </a:extLst>
          </p:cNvPr>
          <p:cNvSpPr/>
          <p:nvPr/>
        </p:nvSpPr>
        <p:spPr>
          <a:xfrm>
            <a:off x="4585652" y="4532383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ja-JP" sz="1200" dirty="0">
                <a:hlinkClick r:id="rId4"/>
              </a:rPr>
              <a:t>https://developer.mozilla.org/en-US/docs/Web/CSS/Reference</a:t>
            </a:r>
            <a:endParaRPr lang="ja-JP" altLang="en-US" sz="1200" dirty="0"/>
          </a:p>
        </p:txBody>
      </p:sp>
      <p:pic>
        <p:nvPicPr>
          <p:cNvPr id="9" name="図 8">
            <a:extLst>
              <a:ext uri="{FF2B5EF4-FFF2-40B4-BE49-F238E27FC236}">
                <a16:creationId xmlns="" xmlns:a16="http://schemas.microsoft.com/office/drawing/2014/main" id="{2FDA724C-6247-48BE-873D-0E253C6240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6856" y="1707654"/>
            <a:ext cx="4369592" cy="2791899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0" name="テキスト ボックス 9">
            <a:extLst>
              <a:ext uri="{FF2B5EF4-FFF2-40B4-BE49-F238E27FC236}">
                <a16:creationId xmlns="" xmlns:a16="http://schemas.microsoft.com/office/drawing/2014/main" id="{5563AFBF-FB69-40A4-824C-2A1073426194}"/>
              </a:ext>
            </a:extLst>
          </p:cNvPr>
          <p:cNvSpPr txBox="1"/>
          <p:nvPr/>
        </p:nvSpPr>
        <p:spPr>
          <a:xfrm>
            <a:off x="1520016" y="1250654"/>
            <a:ext cx="4322017" cy="307777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sz="1400" dirty="0">
                <a:solidFill>
                  <a:schemeClr val="accent6">
                    <a:lumMod val="75000"/>
                  </a:schemeClr>
                </a:solidFill>
              </a:rPr>
              <a:t>★</a:t>
            </a:r>
            <a:r>
              <a:rPr kumimoji="1" lang="zh-TW" altLang="en-US" sz="1400" dirty="0">
                <a:solidFill>
                  <a:schemeClr val="accent6">
                    <a:lumMod val="75000"/>
                  </a:schemeClr>
                </a:solidFill>
              </a:rPr>
              <a:t>強烈建議</a:t>
            </a:r>
            <a:r>
              <a:rPr kumimoji="1" lang="en-US" altLang="zh-TW" sz="1400" dirty="0">
                <a:solidFill>
                  <a:schemeClr val="accent6">
                    <a:lumMod val="75000"/>
                  </a:schemeClr>
                </a:solidFill>
              </a:rPr>
              <a:t>:</a:t>
            </a:r>
            <a:r>
              <a:rPr kumimoji="1" lang="zh-TW" altLang="en-US" sz="1400" dirty="0">
                <a:solidFill>
                  <a:schemeClr val="accent6">
                    <a:lumMod val="75000"/>
                  </a:schemeClr>
                </a:solidFill>
              </a:rPr>
              <a:t> 跟著</a:t>
            </a:r>
            <a:r>
              <a:rPr kumimoji="1" lang="en-US" altLang="zh-TW" sz="1400" dirty="0">
                <a:solidFill>
                  <a:schemeClr val="accent6">
                    <a:lumMod val="75000"/>
                  </a:schemeClr>
                </a:solidFill>
              </a:rPr>
              <a:t>w3schools</a:t>
            </a:r>
            <a:r>
              <a:rPr kumimoji="1" lang="zh-TW" altLang="en-US" sz="1400" dirty="0">
                <a:solidFill>
                  <a:schemeClr val="accent6">
                    <a:lumMod val="75000"/>
                  </a:schemeClr>
                </a:solidFill>
              </a:rPr>
              <a:t>的每個單元至少練習一次</a:t>
            </a:r>
            <a:endParaRPr kumimoji="1" lang="ja-JP" altLang="en-US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15922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699790" y="2067694"/>
            <a:ext cx="3744416" cy="576063"/>
          </a:xfrm>
        </p:spPr>
        <p:txBody>
          <a:bodyPr/>
          <a:lstStyle/>
          <a:p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CSS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選擇器</a:t>
            </a:r>
            <a:endParaRPr lang="ko-KR" altLang="en-US" dirty="0">
              <a:latin typeface="Microsoft JhengHei" panose="020B0604030504040204" pitchFamily="34" charset="-12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771800" y="2643757"/>
            <a:ext cx="3744416" cy="288032"/>
          </a:xfrm>
        </p:spPr>
        <p:txBody>
          <a:bodyPr/>
          <a:lstStyle/>
          <a:p>
            <a:pPr lvl="0"/>
            <a:r>
              <a:rPr lang="en-US" altLang="ko-KR" dirty="0"/>
              <a:t>CSS Selector</a:t>
            </a:r>
          </a:p>
        </p:txBody>
      </p:sp>
    </p:spTree>
    <p:extLst>
      <p:ext uri="{BB962C8B-B14F-4D97-AF65-F5344CB8AC3E}">
        <p14:creationId xmlns:p14="http://schemas.microsoft.com/office/powerpoint/2010/main" val="38282586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CSS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簡介</a:t>
            </a:r>
            <a:endParaRPr lang="ko-KR" altLang="en-US" dirty="0">
              <a:latin typeface="Microsoft JhengHei" panose="020B0604030504040204" pitchFamily="34" charset="-12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選擇器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(Selector)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14311" y="1255861"/>
            <a:ext cx="557864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■ </a:t>
            </a: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指定樣式的三種選擇方式 </a:t>
            </a:r>
            <a:r>
              <a:rPr lang="en-US" altLang="zh-TW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(Element/Class/Id)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12" name="TextBox 20"/>
          <p:cNvSpPr txBox="1"/>
          <p:nvPr/>
        </p:nvSpPr>
        <p:spPr>
          <a:xfrm>
            <a:off x="251520" y="1552312"/>
            <a:ext cx="5832648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(1)</a:t>
            </a:r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 元素選擇器</a:t>
            </a:r>
            <a:r>
              <a:rPr lang="en-US" altLang="zh-TW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(Element Selector)</a:t>
            </a:r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 </a:t>
            </a:r>
            <a:r>
              <a:rPr lang="en-US" altLang="zh-TW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:</a:t>
            </a:r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 這個選擇法會影響所有要素的樣式 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 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8" name="正方形/長方形 7"/>
          <p:cNvSpPr/>
          <p:nvPr/>
        </p:nvSpPr>
        <p:spPr>
          <a:xfrm>
            <a:off x="323528" y="1905675"/>
            <a:ext cx="1872208" cy="36933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sz="9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ja-JP" sz="900" dirty="0">
                <a:solidFill>
                  <a:srgbClr val="569CD6"/>
                </a:solidFill>
                <a:latin typeface="Consolas" panose="020B0609020204030204" pitchFamily="49" charset="0"/>
              </a:rPr>
              <a:t>p</a:t>
            </a:r>
            <a:r>
              <a:rPr lang="en-US" altLang="ja-JP" sz="9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altLang="zh-TW" sz="900" dirty="0">
                <a:solidFill>
                  <a:srgbClr val="D4D4D4"/>
                </a:solidFill>
                <a:latin typeface="Consolas" panose="020B0609020204030204" pitchFamily="49" charset="0"/>
              </a:rPr>
              <a:t>Some text</a:t>
            </a:r>
            <a:r>
              <a:rPr lang="en-US" altLang="ja-JP" sz="9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ja-JP" sz="900" dirty="0">
                <a:solidFill>
                  <a:srgbClr val="569CD6"/>
                </a:solidFill>
                <a:latin typeface="Consolas" panose="020B0609020204030204" pitchFamily="49" charset="0"/>
              </a:rPr>
              <a:t>p</a:t>
            </a:r>
            <a:r>
              <a:rPr lang="en-US" altLang="ja-JP" sz="9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ja-JP" sz="9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ja-JP" sz="900" dirty="0">
                <a:solidFill>
                  <a:srgbClr val="569CD6"/>
                </a:solidFill>
                <a:latin typeface="Consolas" panose="020B0609020204030204" pitchFamily="49" charset="0"/>
              </a:rPr>
              <a:t>p</a:t>
            </a:r>
            <a:r>
              <a:rPr lang="en-US" altLang="ja-JP" sz="9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altLang="zh-TW" sz="900" dirty="0">
                <a:solidFill>
                  <a:srgbClr val="D4D4D4"/>
                </a:solidFill>
                <a:latin typeface="Consolas" panose="020B0609020204030204" pitchFamily="49" charset="0"/>
              </a:rPr>
              <a:t>Some other text…</a:t>
            </a:r>
            <a:r>
              <a:rPr lang="en-US" altLang="ja-JP" sz="9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ja-JP" sz="900" dirty="0">
                <a:solidFill>
                  <a:srgbClr val="569CD6"/>
                </a:solidFill>
                <a:latin typeface="Consolas" panose="020B0609020204030204" pitchFamily="49" charset="0"/>
              </a:rPr>
              <a:t>p</a:t>
            </a:r>
            <a:r>
              <a:rPr lang="en-US" altLang="ja-JP" sz="9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900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正方形/長方形 17">
            <a:extLst>
              <a:ext uri="{FF2B5EF4-FFF2-40B4-BE49-F238E27FC236}">
                <a16:creationId xmlns="" xmlns:a16="http://schemas.microsoft.com/office/drawing/2014/main" id="{205B7540-A527-40EF-AFCF-2ABA5BD1B737}"/>
              </a:ext>
            </a:extLst>
          </p:cNvPr>
          <p:cNvSpPr/>
          <p:nvPr/>
        </p:nvSpPr>
        <p:spPr>
          <a:xfrm>
            <a:off x="2411760" y="1905675"/>
            <a:ext cx="2286000" cy="23083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sz="900" dirty="0">
                <a:solidFill>
                  <a:srgbClr val="D7BA7D"/>
                </a:solidFill>
                <a:latin typeface="Consolas" panose="020B0609020204030204" pitchFamily="49" charset="0"/>
              </a:rPr>
              <a:t>p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 { </a:t>
            </a:r>
            <a:r>
              <a:rPr lang="en-US" altLang="ja-JP" sz="900" dirty="0">
                <a:solidFill>
                  <a:srgbClr val="9CDCFE"/>
                </a:solidFill>
                <a:latin typeface="Consolas" panose="020B0609020204030204" pitchFamily="49" charset="0"/>
              </a:rPr>
              <a:t>background-color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altLang="ja-JP" sz="900" dirty="0">
                <a:solidFill>
                  <a:srgbClr val="CE9178"/>
                </a:solidFill>
                <a:latin typeface="Consolas" panose="020B0609020204030204" pitchFamily="49" charset="0"/>
              </a:rPr>
              <a:t>crimson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; }</a:t>
            </a:r>
          </a:p>
        </p:txBody>
      </p:sp>
      <p:pic>
        <p:nvPicPr>
          <p:cNvPr id="4" name="図 3">
            <a:extLst>
              <a:ext uri="{FF2B5EF4-FFF2-40B4-BE49-F238E27FC236}">
                <a16:creationId xmlns="" xmlns:a16="http://schemas.microsoft.com/office/drawing/2014/main" id="{6D8A06CC-53BE-4DB4-BCB2-E0A14068A3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6627" y="1635901"/>
            <a:ext cx="1872208" cy="7186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テキスト ボックス 4">
            <a:extLst>
              <a:ext uri="{FF2B5EF4-FFF2-40B4-BE49-F238E27FC236}">
                <a16:creationId xmlns="" xmlns:a16="http://schemas.microsoft.com/office/drawing/2014/main" id="{F433918B-3414-483C-8201-952B110499FB}"/>
              </a:ext>
            </a:extLst>
          </p:cNvPr>
          <p:cNvSpPr txBox="1"/>
          <p:nvPr/>
        </p:nvSpPr>
        <p:spPr>
          <a:xfrm>
            <a:off x="251520" y="2258163"/>
            <a:ext cx="4748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" dirty="0"/>
              <a:t>html</a:t>
            </a:r>
            <a:endParaRPr kumimoji="1" lang="ja-JP" altLang="en-US" sz="1200" dirty="0"/>
          </a:p>
        </p:txBody>
      </p:sp>
      <p:sp>
        <p:nvSpPr>
          <p:cNvPr id="22" name="テキスト ボックス 21">
            <a:extLst>
              <a:ext uri="{FF2B5EF4-FFF2-40B4-BE49-F238E27FC236}">
                <a16:creationId xmlns="" xmlns:a16="http://schemas.microsoft.com/office/drawing/2014/main" id="{5ED95C81-DDA5-4F29-9752-E0033174864B}"/>
              </a:ext>
            </a:extLst>
          </p:cNvPr>
          <p:cNvSpPr txBox="1"/>
          <p:nvPr/>
        </p:nvSpPr>
        <p:spPr>
          <a:xfrm>
            <a:off x="2322534" y="2128085"/>
            <a:ext cx="4154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" dirty="0"/>
              <a:t>css</a:t>
            </a:r>
            <a:endParaRPr kumimoji="1" lang="ja-JP" altLang="en-US" sz="1200" dirty="0"/>
          </a:p>
        </p:txBody>
      </p:sp>
      <p:sp>
        <p:nvSpPr>
          <p:cNvPr id="6" name="矢印: 右 5">
            <a:extLst>
              <a:ext uri="{FF2B5EF4-FFF2-40B4-BE49-F238E27FC236}">
                <a16:creationId xmlns="" xmlns:a16="http://schemas.microsoft.com/office/drawing/2014/main" id="{7111B85D-E892-443B-8D8C-9280E5F6760D}"/>
              </a:ext>
            </a:extLst>
          </p:cNvPr>
          <p:cNvSpPr/>
          <p:nvPr/>
        </p:nvSpPr>
        <p:spPr>
          <a:xfrm>
            <a:off x="5004048" y="2082418"/>
            <a:ext cx="288032" cy="192589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テキスト ボックス 22">
            <a:extLst>
              <a:ext uri="{FF2B5EF4-FFF2-40B4-BE49-F238E27FC236}">
                <a16:creationId xmlns="" xmlns:a16="http://schemas.microsoft.com/office/drawing/2014/main" id="{85A7999F-EE6C-4E5E-A4CB-B8F5BC0E9ACB}"/>
              </a:ext>
            </a:extLst>
          </p:cNvPr>
          <p:cNvSpPr txBox="1"/>
          <p:nvPr/>
        </p:nvSpPr>
        <p:spPr>
          <a:xfrm>
            <a:off x="5580112" y="2372676"/>
            <a:ext cx="295232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1050" dirty="0"/>
              <a:t>所有的</a:t>
            </a:r>
            <a:r>
              <a:rPr kumimoji="1" lang="en-US" altLang="zh-TW" sz="1050" dirty="0"/>
              <a:t>p</a:t>
            </a:r>
            <a:r>
              <a:rPr kumimoji="1" lang="zh-TW" altLang="en-US" sz="1050" dirty="0"/>
              <a:t>要素</a:t>
            </a:r>
            <a:r>
              <a:rPr kumimoji="1" lang="en-US" altLang="zh-TW" sz="1050" dirty="0"/>
              <a:t>(element)</a:t>
            </a:r>
            <a:r>
              <a:rPr kumimoji="1" lang="zh-TW" altLang="en-US" sz="1050" dirty="0"/>
              <a:t>變成緋紅</a:t>
            </a:r>
            <a:r>
              <a:rPr kumimoji="1" lang="en-US" altLang="zh-TW" sz="1050" dirty="0"/>
              <a:t>(crimson)</a:t>
            </a:r>
            <a:r>
              <a:rPr kumimoji="1" lang="zh-TW" altLang="en-US" sz="1050" dirty="0"/>
              <a:t>色</a:t>
            </a:r>
            <a:endParaRPr kumimoji="1" lang="ja-JP" altLang="en-US" sz="1050" dirty="0"/>
          </a:p>
        </p:txBody>
      </p:sp>
      <p:sp>
        <p:nvSpPr>
          <p:cNvPr id="28" name="TextBox 20">
            <a:extLst>
              <a:ext uri="{FF2B5EF4-FFF2-40B4-BE49-F238E27FC236}">
                <a16:creationId xmlns="" xmlns:a16="http://schemas.microsoft.com/office/drawing/2014/main" id="{3D3F0B0D-0DEA-4CC1-81F2-76FB3AAA7C6C}"/>
              </a:ext>
            </a:extLst>
          </p:cNvPr>
          <p:cNvSpPr txBox="1"/>
          <p:nvPr/>
        </p:nvSpPr>
        <p:spPr>
          <a:xfrm>
            <a:off x="258400" y="2643758"/>
            <a:ext cx="5832648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(2)</a:t>
            </a:r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 </a:t>
            </a:r>
            <a:r>
              <a:rPr lang="en-US" altLang="zh-TW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Id</a:t>
            </a:r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選擇器</a:t>
            </a:r>
            <a:r>
              <a:rPr lang="en-US" altLang="zh-TW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(Id Selector)</a:t>
            </a:r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 </a:t>
            </a:r>
            <a:r>
              <a:rPr lang="en-US" altLang="zh-TW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:</a:t>
            </a:r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 影響擁有特定</a:t>
            </a:r>
            <a:r>
              <a:rPr lang="en-US" altLang="zh-TW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Id</a:t>
            </a:r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要素的樣式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29" name="正方形/長方形 28">
            <a:extLst>
              <a:ext uri="{FF2B5EF4-FFF2-40B4-BE49-F238E27FC236}">
                <a16:creationId xmlns="" xmlns:a16="http://schemas.microsoft.com/office/drawing/2014/main" id="{BD203498-0760-4683-BD07-3A265841E5F8}"/>
              </a:ext>
            </a:extLst>
          </p:cNvPr>
          <p:cNvSpPr/>
          <p:nvPr/>
        </p:nvSpPr>
        <p:spPr>
          <a:xfrm>
            <a:off x="330408" y="2997121"/>
            <a:ext cx="2369384" cy="36933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sz="9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ja-JP" sz="900" dirty="0">
                <a:solidFill>
                  <a:srgbClr val="569CD6"/>
                </a:solidFill>
                <a:latin typeface="Consolas" panose="020B0609020204030204" pitchFamily="49" charset="0"/>
              </a:rPr>
              <a:t>p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900" dirty="0">
                <a:solidFill>
                  <a:srgbClr val="9CDCFE"/>
                </a:solidFill>
                <a:latin typeface="Consolas" panose="020B0609020204030204" pitchFamily="49" charset="0"/>
              </a:rPr>
              <a:t>id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ja-JP" sz="900" dirty="0">
                <a:solidFill>
                  <a:srgbClr val="CE9178"/>
                </a:solidFill>
                <a:latin typeface="Consolas" panose="020B0609020204030204" pitchFamily="49" charset="0"/>
              </a:rPr>
              <a:t>"para1"</a:t>
            </a:r>
            <a:r>
              <a:rPr lang="en-US" altLang="ja-JP" sz="9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Some text</a:t>
            </a:r>
            <a:r>
              <a:rPr lang="en-US" altLang="ja-JP" sz="9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ja-JP" sz="900" dirty="0">
                <a:solidFill>
                  <a:srgbClr val="569CD6"/>
                </a:solidFill>
                <a:latin typeface="Consolas" panose="020B0609020204030204" pitchFamily="49" charset="0"/>
              </a:rPr>
              <a:t>p</a:t>
            </a:r>
            <a:r>
              <a:rPr lang="en-US" altLang="ja-JP" sz="9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9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9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ja-JP" sz="900" dirty="0">
                <a:solidFill>
                  <a:srgbClr val="569CD6"/>
                </a:solidFill>
                <a:latin typeface="Consolas" panose="020B0609020204030204" pitchFamily="49" charset="0"/>
              </a:rPr>
              <a:t>p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900" dirty="0">
                <a:solidFill>
                  <a:srgbClr val="9CDCFE"/>
                </a:solidFill>
                <a:latin typeface="Consolas" panose="020B0609020204030204" pitchFamily="49" charset="0"/>
              </a:rPr>
              <a:t>id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ja-JP" sz="900" dirty="0">
                <a:solidFill>
                  <a:srgbClr val="CE9178"/>
                </a:solidFill>
                <a:latin typeface="Consolas" panose="020B0609020204030204" pitchFamily="49" charset="0"/>
              </a:rPr>
              <a:t>"para2"</a:t>
            </a:r>
            <a:r>
              <a:rPr lang="en-US" altLang="ja-JP" sz="9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Some other text…</a:t>
            </a:r>
            <a:r>
              <a:rPr lang="en-US" altLang="ja-JP" sz="9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ja-JP" sz="900" dirty="0">
                <a:solidFill>
                  <a:srgbClr val="569CD6"/>
                </a:solidFill>
                <a:latin typeface="Consolas" panose="020B0609020204030204" pitchFamily="49" charset="0"/>
              </a:rPr>
              <a:t>p</a:t>
            </a:r>
            <a:r>
              <a:rPr lang="en-US" altLang="ja-JP" sz="9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900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正方形/長方形 29">
            <a:extLst>
              <a:ext uri="{FF2B5EF4-FFF2-40B4-BE49-F238E27FC236}">
                <a16:creationId xmlns="" xmlns:a16="http://schemas.microsoft.com/office/drawing/2014/main" id="{D3F73675-687B-4764-9998-4AD066A2657B}"/>
              </a:ext>
            </a:extLst>
          </p:cNvPr>
          <p:cNvSpPr/>
          <p:nvPr/>
        </p:nvSpPr>
        <p:spPr>
          <a:xfrm>
            <a:off x="2816932" y="2997121"/>
            <a:ext cx="2763180" cy="36933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sz="900" dirty="0">
                <a:solidFill>
                  <a:srgbClr val="D7BA7D"/>
                </a:solidFill>
                <a:latin typeface="Consolas" panose="020B0609020204030204" pitchFamily="49" charset="0"/>
              </a:rPr>
              <a:t>#para1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 { </a:t>
            </a:r>
            <a:r>
              <a:rPr lang="en-US" altLang="ja-JP" sz="900" dirty="0">
                <a:solidFill>
                  <a:srgbClr val="9CDCFE"/>
                </a:solidFill>
                <a:latin typeface="Consolas" panose="020B0609020204030204" pitchFamily="49" charset="0"/>
              </a:rPr>
              <a:t>background-color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n-US" altLang="ja-JP" sz="900" dirty="0">
                <a:solidFill>
                  <a:srgbClr val="CE9178"/>
                </a:solidFill>
                <a:latin typeface="Consolas" panose="020B0609020204030204" pitchFamily="49" charset="0"/>
              </a:rPr>
              <a:t>crimson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; }</a:t>
            </a:r>
          </a:p>
          <a:p>
            <a:r>
              <a:rPr lang="en-US" altLang="ja-JP" sz="900" dirty="0">
                <a:solidFill>
                  <a:srgbClr val="D7BA7D"/>
                </a:solidFill>
                <a:latin typeface="Consolas" panose="020B0609020204030204" pitchFamily="49" charset="0"/>
              </a:rPr>
              <a:t>#para2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 { </a:t>
            </a:r>
            <a:r>
              <a:rPr lang="en-US" altLang="ja-JP" sz="900" dirty="0">
                <a:solidFill>
                  <a:srgbClr val="9CDCFE"/>
                </a:solidFill>
                <a:latin typeface="Consolas" panose="020B0609020204030204" pitchFamily="49" charset="0"/>
              </a:rPr>
              <a:t>background-color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n-US" altLang="ja-JP" sz="900" dirty="0">
                <a:solidFill>
                  <a:srgbClr val="CE9178"/>
                </a:solidFill>
                <a:latin typeface="Consolas" panose="020B0609020204030204" pitchFamily="49" charset="0"/>
              </a:rPr>
              <a:t>greenyellow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;}</a:t>
            </a:r>
          </a:p>
        </p:txBody>
      </p:sp>
      <p:sp>
        <p:nvSpPr>
          <p:cNvPr id="31" name="テキスト ボックス 30">
            <a:extLst>
              <a:ext uri="{FF2B5EF4-FFF2-40B4-BE49-F238E27FC236}">
                <a16:creationId xmlns="" xmlns:a16="http://schemas.microsoft.com/office/drawing/2014/main" id="{40C7CB46-6379-46AB-95AF-931CC3F7845D}"/>
              </a:ext>
            </a:extLst>
          </p:cNvPr>
          <p:cNvSpPr txBox="1"/>
          <p:nvPr/>
        </p:nvSpPr>
        <p:spPr>
          <a:xfrm>
            <a:off x="258400" y="3349609"/>
            <a:ext cx="4748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" dirty="0"/>
              <a:t>html</a:t>
            </a:r>
            <a:endParaRPr kumimoji="1" lang="ja-JP" altLang="en-US" sz="1200" dirty="0"/>
          </a:p>
        </p:txBody>
      </p:sp>
      <p:sp>
        <p:nvSpPr>
          <p:cNvPr id="32" name="テキスト ボックス 31">
            <a:extLst>
              <a:ext uri="{FF2B5EF4-FFF2-40B4-BE49-F238E27FC236}">
                <a16:creationId xmlns="" xmlns:a16="http://schemas.microsoft.com/office/drawing/2014/main" id="{BBC4CFDB-6A23-4491-9650-0B1D1377DFAA}"/>
              </a:ext>
            </a:extLst>
          </p:cNvPr>
          <p:cNvSpPr txBox="1"/>
          <p:nvPr/>
        </p:nvSpPr>
        <p:spPr>
          <a:xfrm>
            <a:off x="2730238" y="3335094"/>
            <a:ext cx="4154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" dirty="0"/>
              <a:t>css</a:t>
            </a:r>
            <a:endParaRPr kumimoji="1" lang="ja-JP" altLang="en-US" sz="1200" dirty="0"/>
          </a:p>
        </p:txBody>
      </p:sp>
      <p:sp>
        <p:nvSpPr>
          <p:cNvPr id="33" name="矢印: 右 32">
            <a:extLst>
              <a:ext uri="{FF2B5EF4-FFF2-40B4-BE49-F238E27FC236}">
                <a16:creationId xmlns="" xmlns:a16="http://schemas.microsoft.com/office/drawing/2014/main" id="{B9985205-5307-4883-B53E-C42F33B6EFBF}"/>
              </a:ext>
            </a:extLst>
          </p:cNvPr>
          <p:cNvSpPr/>
          <p:nvPr/>
        </p:nvSpPr>
        <p:spPr>
          <a:xfrm>
            <a:off x="5724128" y="3081530"/>
            <a:ext cx="288032" cy="192589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7" name="図 6">
            <a:extLst>
              <a:ext uri="{FF2B5EF4-FFF2-40B4-BE49-F238E27FC236}">
                <a16:creationId xmlns="" xmlns:a16="http://schemas.microsoft.com/office/drawing/2014/main" id="{E05EFD67-CC41-4867-9C86-40299E6A17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4142" y="2853186"/>
            <a:ext cx="1781197" cy="6492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4" name="テキスト ボックス 33">
            <a:extLst>
              <a:ext uri="{FF2B5EF4-FFF2-40B4-BE49-F238E27FC236}">
                <a16:creationId xmlns="" xmlns:a16="http://schemas.microsoft.com/office/drawing/2014/main" id="{B57A139C-774C-4319-8FF7-EA5871AECE72}"/>
              </a:ext>
            </a:extLst>
          </p:cNvPr>
          <p:cNvSpPr txBox="1"/>
          <p:nvPr/>
        </p:nvSpPr>
        <p:spPr>
          <a:xfrm>
            <a:off x="6072201" y="3579862"/>
            <a:ext cx="214972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1050" dirty="0"/>
              <a:t>不同</a:t>
            </a:r>
            <a:r>
              <a:rPr kumimoji="1" lang="en-US" altLang="zh-TW" sz="1050" dirty="0"/>
              <a:t>id</a:t>
            </a:r>
            <a:r>
              <a:rPr kumimoji="1" lang="zh-TW" altLang="en-US" sz="1050" dirty="0"/>
              <a:t>的</a:t>
            </a:r>
            <a:r>
              <a:rPr kumimoji="1" lang="en-US" altLang="zh-TW" sz="1050" dirty="0"/>
              <a:t>p</a:t>
            </a:r>
            <a:r>
              <a:rPr kumimoji="1" lang="zh-TW" altLang="en-US" sz="1050" dirty="0"/>
              <a:t>要素呈現不同的顏色</a:t>
            </a:r>
            <a:endParaRPr kumimoji="1" lang="ja-JP" altLang="en-US" sz="1050" dirty="0"/>
          </a:p>
        </p:txBody>
      </p:sp>
      <p:sp>
        <p:nvSpPr>
          <p:cNvPr id="35" name="TextBox 20">
            <a:extLst>
              <a:ext uri="{FF2B5EF4-FFF2-40B4-BE49-F238E27FC236}">
                <a16:creationId xmlns="" xmlns:a16="http://schemas.microsoft.com/office/drawing/2014/main" id="{C1D4AC57-7DD8-4641-9BE9-81C017B29AEE}"/>
              </a:ext>
            </a:extLst>
          </p:cNvPr>
          <p:cNvSpPr txBox="1"/>
          <p:nvPr/>
        </p:nvSpPr>
        <p:spPr>
          <a:xfrm>
            <a:off x="248399" y="3763073"/>
            <a:ext cx="5832648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(3)</a:t>
            </a:r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 </a:t>
            </a:r>
            <a:r>
              <a:rPr lang="en-US" altLang="zh-TW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Class</a:t>
            </a:r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選擇器</a:t>
            </a:r>
            <a:r>
              <a:rPr lang="en-US" altLang="zh-TW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(Class Selector)</a:t>
            </a:r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 </a:t>
            </a:r>
            <a:r>
              <a:rPr lang="en-US" altLang="zh-TW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:</a:t>
            </a:r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 影響擁有特定</a:t>
            </a:r>
            <a:r>
              <a:rPr lang="en-US" altLang="zh-TW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class</a:t>
            </a:r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要素的樣式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36" name="正方形/長方形 35">
            <a:extLst>
              <a:ext uri="{FF2B5EF4-FFF2-40B4-BE49-F238E27FC236}">
                <a16:creationId xmlns="" xmlns:a16="http://schemas.microsoft.com/office/drawing/2014/main" id="{FD25AEEE-E672-418E-BD85-C63E95DD1843}"/>
              </a:ext>
            </a:extLst>
          </p:cNvPr>
          <p:cNvSpPr/>
          <p:nvPr/>
        </p:nvSpPr>
        <p:spPr>
          <a:xfrm>
            <a:off x="320406" y="4116436"/>
            <a:ext cx="2763179" cy="36933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sz="9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ja-JP" sz="900" dirty="0">
                <a:solidFill>
                  <a:srgbClr val="569CD6"/>
                </a:solidFill>
                <a:latin typeface="Consolas" panose="020B0609020204030204" pitchFamily="49" charset="0"/>
              </a:rPr>
              <a:t>p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9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ja-JP" sz="900" dirty="0">
                <a:solidFill>
                  <a:srgbClr val="CE9178"/>
                </a:solidFill>
                <a:latin typeface="Consolas" panose="020B0609020204030204" pitchFamily="49" charset="0"/>
              </a:rPr>
              <a:t>“red-p"</a:t>
            </a:r>
            <a:r>
              <a:rPr lang="en-US" altLang="ja-JP" sz="9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Some text</a:t>
            </a:r>
            <a:r>
              <a:rPr lang="en-US" altLang="ja-JP" sz="9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ja-JP" sz="900" dirty="0">
                <a:solidFill>
                  <a:srgbClr val="569CD6"/>
                </a:solidFill>
                <a:latin typeface="Consolas" panose="020B0609020204030204" pitchFamily="49" charset="0"/>
              </a:rPr>
              <a:t>p</a:t>
            </a:r>
            <a:r>
              <a:rPr lang="en-US" altLang="ja-JP" sz="9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9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9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ja-JP" sz="900" dirty="0">
                <a:solidFill>
                  <a:srgbClr val="569CD6"/>
                </a:solidFill>
                <a:latin typeface="Consolas" panose="020B0609020204030204" pitchFamily="49" charset="0"/>
              </a:rPr>
              <a:t>p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9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ja-JP" sz="900" dirty="0">
                <a:solidFill>
                  <a:srgbClr val="CE9178"/>
                </a:solidFill>
                <a:latin typeface="Consolas" panose="020B0609020204030204" pitchFamily="49" charset="0"/>
              </a:rPr>
              <a:t>“green-p"</a:t>
            </a:r>
            <a:r>
              <a:rPr lang="en-US" altLang="ja-JP" sz="9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Some other text…</a:t>
            </a:r>
            <a:r>
              <a:rPr lang="en-US" altLang="ja-JP" sz="9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ja-JP" sz="900" dirty="0">
                <a:solidFill>
                  <a:srgbClr val="569CD6"/>
                </a:solidFill>
                <a:latin typeface="Consolas" panose="020B0609020204030204" pitchFamily="49" charset="0"/>
              </a:rPr>
              <a:t>p</a:t>
            </a:r>
            <a:r>
              <a:rPr lang="en-US" altLang="ja-JP" sz="9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900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正方形/長方形 36">
            <a:extLst>
              <a:ext uri="{FF2B5EF4-FFF2-40B4-BE49-F238E27FC236}">
                <a16:creationId xmlns="" xmlns:a16="http://schemas.microsoft.com/office/drawing/2014/main" id="{534DB599-5742-49EE-AC81-276AEF4EBA8C}"/>
              </a:ext>
            </a:extLst>
          </p:cNvPr>
          <p:cNvSpPr/>
          <p:nvPr/>
        </p:nvSpPr>
        <p:spPr>
          <a:xfrm>
            <a:off x="3237717" y="4116436"/>
            <a:ext cx="3002955" cy="36933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sz="900" dirty="0">
                <a:solidFill>
                  <a:srgbClr val="D7BA7D"/>
                </a:solidFill>
                <a:latin typeface="Consolas" panose="020B0609020204030204" pitchFamily="49" charset="0"/>
              </a:rPr>
              <a:t>.red-p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 { </a:t>
            </a:r>
            <a:r>
              <a:rPr lang="en-US" altLang="ja-JP" sz="900" dirty="0">
                <a:solidFill>
                  <a:srgbClr val="9CDCFE"/>
                </a:solidFill>
                <a:latin typeface="Consolas" panose="020B0609020204030204" pitchFamily="49" charset="0"/>
              </a:rPr>
              <a:t>background-color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n-US" altLang="ja-JP" sz="900" dirty="0">
                <a:solidFill>
                  <a:srgbClr val="CE9178"/>
                </a:solidFill>
                <a:latin typeface="Consolas" panose="020B0609020204030204" pitchFamily="49" charset="0"/>
              </a:rPr>
              <a:t>crimson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; }</a:t>
            </a:r>
          </a:p>
          <a:p>
            <a:r>
              <a:rPr lang="en-US" altLang="ja-JP" sz="900" dirty="0">
                <a:solidFill>
                  <a:srgbClr val="D7BA7D"/>
                </a:solidFill>
                <a:latin typeface="Consolas" panose="020B0609020204030204" pitchFamily="49" charset="0"/>
              </a:rPr>
              <a:t>.green-p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 { </a:t>
            </a:r>
            <a:r>
              <a:rPr lang="en-US" altLang="ja-JP" sz="900" dirty="0">
                <a:solidFill>
                  <a:srgbClr val="9CDCFE"/>
                </a:solidFill>
                <a:latin typeface="Consolas" panose="020B0609020204030204" pitchFamily="49" charset="0"/>
              </a:rPr>
              <a:t>background-color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n-US" altLang="ja-JP" sz="900" dirty="0">
                <a:solidFill>
                  <a:srgbClr val="CE9178"/>
                </a:solidFill>
                <a:latin typeface="Consolas" panose="020B0609020204030204" pitchFamily="49" charset="0"/>
              </a:rPr>
              <a:t>greenyellow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;}</a:t>
            </a:r>
          </a:p>
        </p:txBody>
      </p:sp>
      <p:sp>
        <p:nvSpPr>
          <p:cNvPr id="38" name="テキスト ボックス 37">
            <a:extLst>
              <a:ext uri="{FF2B5EF4-FFF2-40B4-BE49-F238E27FC236}">
                <a16:creationId xmlns="" xmlns:a16="http://schemas.microsoft.com/office/drawing/2014/main" id="{0B7FBCBB-85AC-4F42-9DC7-D0BC6BD6A716}"/>
              </a:ext>
            </a:extLst>
          </p:cNvPr>
          <p:cNvSpPr txBox="1"/>
          <p:nvPr/>
        </p:nvSpPr>
        <p:spPr>
          <a:xfrm>
            <a:off x="248399" y="4468924"/>
            <a:ext cx="4748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" dirty="0"/>
              <a:t>html</a:t>
            </a:r>
            <a:endParaRPr kumimoji="1" lang="ja-JP" altLang="en-US" sz="1200" dirty="0"/>
          </a:p>
        </p:txBody>
      </p:sp>
      <p:sp>
        <p:nvSpPr>
          <p:cNvPr id="39" name="テキスト ボックス 38">
            <a:extLst>
              <a:ext uri="{FF2B5EF4-FFF2-40B4-BE49-F238E27FC236}">
                <a16:creationId xmlns="" xmlns:a16="http://schemas.microsoft.com/office/drawing/2014/main" id="{EB188BB2-DD01-41F9-9084-E1FC5F876F1D}"/>
              </a:ext>
            </a:extLst>
          </p:cNvPr>
          <p:cNvSpPr txBox="1"/>
          <p:nvPr/>
        </p:nvSpPr>
        <p:spPr>
          <a:xfrm>
            <a:off x="3139262" y="4455864"/>
            <a:ext cx="4154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" dirty="0"/>
              <a:t>css</a:t>
            </a:r>
            <a:endParaRPr kumimoji="1" lang="ja-JP" altLang="en-US" sz="1200" dirty="0"/>
          </a:p>
        </p:txBody>
      </p:sp>
      <p:sp>
        <p:nvSpPr>
          <p:cNvPr id="40" name="矢印: 右 39">
            <a:extLst>
              <a:ext uri="{FF2B5EF4-FFF2-40B4-BE49-F238E27FC236}">
                <a16:creationId xmlns="" xmlns:a16="http://schemas.microsoft.com/office/drawing/2014/main" id="{3DB13833-3CAF-459C-9BE2-3736CDBA27CC}"/>
              </a:ext>
            </a:extLst>
          </p:cNvPr>
          <p:cNvSpPr/>
          <p:nvPr/>
        </p:nvSpPr>
        <p:spPr>
          <a:xfrm>
            <a:off x="6610702" y="4200845"/>
            <a:ext cx="288032" cy="192589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1" name="図 40">
            <a:extLst>
              <a:ext uri="{FF2B5EF4-FFF2-40B4-BE49-F238E27FC236}">
                <a16:creationId xmlns="" xmlns:a16="http://schemas.microsoft.com/office/drawing/2014/main" id="{3EA791AF-6A49-4E32-B0B5-7967369743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0716" y="3972501"/>
            <a:ext cx="1781197" cy="6492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2" name="テキスト ボックス 41">
            <a:extLst>
              <a:ext uri="{FF2B5EF4-FFF2-40B4-BE49-F238E27FC236}">
                <a16:creationId xmlns="" xmlns:a16="http://schemas.microsoft.com/office/drawing/2014/main" id="{8706C7C0-1395-4B74-B23B-61242CCA5F01}"/>
              </a:ext>
            </a:extLst>
          </p:cNvPr>
          <p:cNvSpPr txBox="1"/>
          <p:nvPr/>
        </p:nvSpPr>
        <p:spPr>
          <a:xfrm>
            <a:off x="6876257" y="4699177"/>
            <a:ext cx="223224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1050" dirty="0"/>
              <a:t>不同</a:t>
            </a:r>
            <a:r>
              <a:rPr kumimoji="1" lang="en-US" altLang="zh-TW" sz="1050" dirty="0"/>
              <a:t>class</a:t>
            </a:r>
            <a:r>
              <a:rPr kumimoji="1" lang="zh-TW" altLang="en-US" sz="1050" dirty="0"/>
              <a:t>的</a:t>
            </a:r>
            <a:r>
              <a:rPr kumimoji="1" lang="en-US" altLang="zh-TW" sz="1050" dirty="0"/>
              <a:t>p</a:t>
            </a:r>
            <a:r>
              <a:rPr kumimoji="1" lang="zh-TW" altLang="en-US" sz="1050" dirty="0"/>
              <a:t>要素呈現不同的顏色</a:t>
            </a:r>
            <a:endParaRPr kumimoji="1" lang="ja-JP" altLang="en-US" sz="1050" dirty="0"/>
          </a:p>
        </p:txBody>
      </p:sp>
      <p:sp>
        <p:nvSpPr>
          <p:cNvPr id="10" name="四角形: 角を丸くする 9">
            <a:extLst>
              <a:ext uri="{FF2B5EF4-FFF2-40B4-BE49-F238E27FC236}">
                <a16:creationId xmlns="" xmlns:a16="http://schemas.microsoft.com/office/drawing/2014/main" id="{56AA35CE-DFD6-49E0-85AF-9A8CE3AEDD55}"/>
              </a:ext>
            </a:extLst>
          </p:cNvPr>
          <p:cNvSpPr/>
          <p:nvPr/>
        </p:nvSpPr>
        <p:spPr>
          <a:xfrm>
            <a:off x="581114" y="2931782"/>
            <a:ext cx="667547" cy="480837"/>
          </a:xfrm>
          <a:prstGeom prst="roundRect">
            <a:avLst/>
          </a:prstGeom>
          <a:solidFill>
            <a:srgbClr val="FFFFFF">
              <a:alpha val="25098"/>
            </a:srgbClr>
          </a:solidFill>
          <a:ln>
            <a:solidFill>
              <a:srgbClr val="B3A2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四角形: 角を丸くする 42">
            <a:extLst>
              <a:ext uri="{FF2B5EF4-FFF2-40B4-BE49-F238E27FC236}">
                <a16:creationId xmlns="" xmlns:a16="http://schemas.microsoft.com/office/drawing/2014/main" id="{6D8891BD-2535-46B5-BE57-42ED7B24B16D}"/>
              </a:ext>
            </a:extLst>
          </p:cNvPr>
          <p:cNvSpPr/>
          <p:nvPr/>
        </p:nvSpPr>
        <p:spPr>
          <a:xfrm>
            <a:off x="574451" y="4059302"/>
            <a:ext cx="973213" cy="480837"/>
          </a:xfrm>
          <a:prstGeom prst="roundRect">
            <a:avLst/>
          </a:prstGeom>
          <a:solidFill>
            <a:srgbClr val="FFFFFF">
              <a:alpha val="25098"/>
            </a:srgb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四角形: 角を丸くする 43">
            <a:extLst>
              <a:ext uri="{FF2B5EF4-FFF2-40B4-BE49-F238E27FC236}">
                <a16:creationId xmlns="" xmlns:a16="http://schemas.microsoft.com/office/drawing/2014/main" id="{D74A25EB-D81A-4EE5-A1DB-25253DC24DDC}"/>
              </a:ext>
            </a:extLst>
          </p:cNvPr>
          <p:cNvSpPr/>
          <p:nvPr/>
        </p:nvSpPr>
        <p:spPr>
          <a:xfrm>
            <a:off x="3234585" y="4051344"/>
            <a:ext cx="690205" cy="480837"/>
          </a:xfrm>
          <a:prstGeom prst="roundRect">
            <a:avLst/>
          </a:prstGeom>
          <a:solidFill>
            <a:srgbClr val="FFFFFF">
              <a:alpha val="25098"/>
            </a:srgb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四角形: 角を丸くする 45">
            <a:extLst>
              <a:ext uri="{FF2B5EF4-FFF2-40B4-BE49-F238E27FC236}">
                <a16:creationId xmlns="" xmlns:a16="http://schemas.microsoft.com/office/drawing/2014/main" id="{0A8680A5-2323-4F91-9A67-FABAFE3C88F6}"/>
              </a:ext>
            </a:extLst>
          </p:cNvPr>
          <p:cNvSpPr/>
          <p:nvPr/>
        </p:nvSpPr>
        <p:spPr>
          <a:xfrm>
            <a:off x="2772349" y="2933561"/>
            <a:ext cx="668231" cy="480837"/>
          </a:xfrm>
          <a:prstGeom prst="roundRect">
            <a:avLst/>
          </a:prstGeom>
          <a:solidFill>
            <a:srgbClr val="FFFFFF">
              <a:alpha val="25098"/>
            </a:srgbClr>
          </a:solidFill>
          <a:ln>
            <a:solidFill>
              <a:srgbClr val="B3A2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TextBox 20">
            <a:extLst>
              <a:ext uri="{FF2B5EF4-FFF2-40B4-BE49-F238E27FC236}">
                <a16:creationId xmlns="" xmlns:a16="http://schemas.microsoft.com/office/drawing/2014/main" id="{85932A42-3D1D-487D-AFA5-6F927BF01DC3}"/>
              </a:ext>
            </a:extLst>
          </p:cNvPr>
          <p:cNvSpPr txBox="1"/>
          <p:nvPr/>
        </p:nvSpPr>
        <p:spPr>
          <a:xfrm>
            <a:off x="3744272" y="2637536"/>
            <a:ext cx="1170926" cy="26161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使用</a:t>
            </a:r>
            <a:r>
              <a:rPr lang="ja-JP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「</a:t>
            </a:r>
            <a:r>
              <a:rPr lang="en-US" altLang="zh-TW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#</a:t>
            </a:r>
            <a:r>
              <a:rPr lang="ja-JP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」</a:t>
            </a:r>
            <a:r>
              <a:rPr lang="zh-TW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記號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48" name="TextBox 20">
            <a:extLst>
              <a:ext uri="{FF2B5EF4-FFF2-40B4-BE49-F238E27FC236}">
                <a16:creationId xmlns="" xmlns:a16="http://schemas.microsoft.com/office/drawing/2014/main" id="{1FE0BF5D-51E4-40ED-A33C-E789F1DD839B}"/>
              </a:ext>
            </a:extLst>
          </p:cNvPr>
          <p:cNvSpPr txBox="1"/>
          <p:nvPr/>
        </p:nvSpPr>
        <p:spPr>
          <a:xfrm>
            <a:off x="4291827" y="3751248"/>
            <a:ext cx="1170926" cy="26161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使用</a:t>
            </a:r>
            <a:r>
              <a:rPr lang="ja-JP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「</a:t>
            </a:r>
            <a:r>
              <a:rPr lang="en-US" altLang="ja-JP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.</a:t>
            </a:r>
            <a:r>
              <a:rPr lang="ja-JP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」</a:t>
            </a:r>
            <a:r>
              <a:rPr lang="zh-TW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記號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17196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699790" y="2067694"/>
            <a:ext cx="3744416" cy="576063"/>
          </a:xfrm>
        </p:spPr>
        <p:txBody>
          <a:bodyPr/>
          <a:lstStyle/>
          <a:p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如何使用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CSS</a:t>
            </a:r>
            <a:endParaRPr lang="ko-KR" altLang="en-US" dirty="0">
              <a:latin typeface="Microsoft JhengHei" panose="020B0604030504040204" pitchFamily="34" charset="-12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771800" y="2643757"/>
            <a:ext cx="3744416" cy="288032"/>
          </a:xfrm>
        </p:spPr>
        <p:txBody>
          <a:bodyPr/>
          <a:lstStyle/>
          <a:p>
            <a:pPr lvl="0"/>
            <a:r>
              <a:rPr lang="en-US" altLang="ko-KR" dirty="0"/>
              <a:t>How to Use</a:t>
            </a:r>
          </a:p>
        </p:txBody>
      </p:sp>
    </p:spTree>
    <p:extLst>
      <p:ext uri="{BB962C8B-B14F-4D97-AF65-F5344CB8AC3E}">
        <p14:creationId xmlns:p14="http://schemas.microsoft.com/office/powerpoint/2010/main" val="14290936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CSS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簡介</a:t>
            </a:r>
            <a:endParaRPr lang="ko-KR" altLang="en-US" dirty="0">
              <a:latin typeface="Microsoft JhengHei" panose="020B0604030504040204" pitchFamily="34" charset="-12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用法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(How To)</a:t>
            </a:r>
            <a:endParaRPr lang="en-US" altLang="ko-KR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14311" y="1255861"/>
            <a:ext cx="557864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■ </a:t>
            </a:r>
            <a:r>
              <a:rPr lang="en-US" altLang="ja-JP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CSS</a:t>
            </a: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的三種用法</a:t>
            </a:r>
            <a:r>
              <a:rPr lang="en-US" altLang="zh-TW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(inline/internal/external)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15" name="TextBox 20"/>
          <p:cNvSpPr txBox="1"/>
          <p:nvPr/>
        </p:nvSpPr>
        <p:spPr>
          <a:xfrm>
            <a:off x="4572000" y="1264101"/>
            <a:ext cx="1699205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ja-JP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1. </a:t>
            </a:r>
            <a:r>
              <a:rPr lang="zh-TW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行內樣式</a:t>
            </a:r>
            <a:r>
              <a:rPr lang="en-US" altLang="zh-TW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(inline)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4" name="正方形/長方形 3"/>
          <p:cNvSpPr/>
          <p:nvPr/>
        </p:nvSpPr>
        <p:spPr>
          <a:xfrm>
            <a:off x="323528" y="1685571"/>
            <a:ext cx="3712025" cy="2585323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sz="900" dirty="0">
                <a:solidFill>
                  <a:srgbClr val="808080"/>
                </a:solidFill>
                <a:latin typeface="Consolas" panose="020B0609020204030204" pitchFamily="49" charset="0"/>
              </a:rPr>
              <a:t>&lt;!</a:t>
            </a:r>
            <a:r>
              <a:rPr lang="en-US" altLang="ja-JP" sz="900" dirty="0" err="1">
                <a:solidFill>
                  <a:srgbClr val="569CD6"/>
                </a:solidFill>
                <a:latin typeface="Consolas" panose="020B0609020204030204" pitchFamily="49" charset="0"/>
              </a:rPr>
              <a:t>doctype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ja-JP" sz="900" dirty="0">
                <a:solidFill>
                  <a:srgbClr val="9CDCFE"/>
                </a:solidFill>
                <a:latin typeface="Consolas" panose="020B0609020204030204" pitchFamily="49" charset="0"/>
              </a:rPr>
              <a:t>html</a:t>
            </a:r>
            <a:r>
              <a:rPr lang="en-US" altLang="ja-JP" sz="9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9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9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ja-JP" sz="900" dirty="0">
                <a:solidFill>
                  <a:srgbClr val="569CD6"/>
                </a:solidFill>
                <a:latin typeface="Consolas" panose="020B0609020204030204" pitchFamily="49" charset="0"/>
              </a:rPr>
              <a:t>html</a:t>
            </a:r>
            <a:r>
              <a:rPr lang="en-US" altLang="ja-JP" sz="9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9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zh-TW" alt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  </a:t>
            </a:r>
            <a:r>
              <a:rPr lang="en-US" altLang="ja-JP" sz="9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ja-JP" sz="900" dirty="0">
                <a:solidFill>
                  <a:srgbClr val="569CD6"/>
                </a:solidFill>
                <a:latin typeface="Consolas" panose="020B0609020204030204" pitchFamily="49" charset="0"/>
              </a:rPr>
              <a:t>head</a:t>
            </a:r>
            <a:r>
              <a:rPr lang="en-US" altLang="ja-JP" sz="9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9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zh-TW" alt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  </a:t>
            </a:r>
            <a:r>
              <a:rPr lang="en-US" altLang="ja-JP" sz="9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ja-JP" sz="900" dirty="0">
                <a:solidFill>
                  <a:srgbClr val="569CD6"/>
                </a:solidFill>
                <a:latin typeface="Consolas" panose="020B0609020204030204" pitchFamily="49" charset="0"/>
              </a:rPr>
              <a:t>head</a:t>
            </a:r>
            <a:r>
              <a:rPr lang="en-US" altLang="ja-JP" sz="9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9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zh-TW" alt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  </a:t>
            </a:r>
            <a:r>
              <a:rPr lang="en-US" altLang="ja-JP" sz="9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ja-JP" sz="900" dirty="0">
                <a:solidFill>
                  <a:srgbClr val="569CD6"/>
                </a:solidFill>
                <a:latin typeface="Consolas" panose="020B0609020204030204" pitchFamily="49" charset="0"/>
              </a:rPr>
              <a:t>body</a:t>
            </a:r>
            <a:r>
              <a:rPr lang="en-US" altLang="ja-JP" sz="9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9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zh-TW" alt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    </a:t>
            </a:r>
            <a:r>
              <a:rPr lang="en-US" altLang="ja-JP" sz="9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ja-JP" sz="900" dirty="0">
                <a:solidFill>
                  <a:srgbClr val="569CD6"/>
                </a:solidFill>
                <a:latin typeface="Consolas" panose="020B0609020204030204" pitchFamily="49" charset="0"/>
              </a:rPr>
              <a:t>h1</a:t>
            </a:r>
            <a:r>
              <a:rPr lang="en-US" altLang="ja-JP" sz="9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Today's Quote</a:t>
            </a:r>
            <a:r>
              <a:rPr lang="en-US" altLang="ja-JP" sz="9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ja-JP" sz="900" dirty="0">
                <a:solidFill>
                  <a:srgbClr val="569CD6"/>
                </a:solidFill>
                <a:latin typeface="Consolas" panose="020B0609020204030204" pitchFamily="49" charset="0"/>
              </a:rPr>
              <a:t>h1</a:t>
            </a:r>
            <a:r>
              <a:rPr lang="en-US" altLang="ja-JP" sz="9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9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zh-TW" alt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    </a:t>
            </a:r>
            <a:r>
              <a:rPr lang="en-US" altLang="ja-JP" sz="9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ja-JP" sz="9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ja-JP" sz="9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9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zh-TW" alt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      </a:t>
            </a:r>
            <a:r>
              <a:rPr lang="en-US" altLang="ja-JP" sz="9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ja-JP" sz="900" dirty="0">
                <a:solidFill>
                  <a:srgbClr val="569CD6"/>
                </a:solidFill>
                <a:latin typeface="Consolas" panose="020B0609020204030204" pitchFamily="49" charset="0"/>
              </a:rPr>
              <a:t>p</a:t>
            </a:r>
            <a:r>
              <a:rPr lang="en-US" altLang="ja-JP" sz="9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9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zh-TW" alt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      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"... there is no freedom quite like the freedom</a:t>
            </a:r>
            <a:r>
              <a:rPr lang="zh-TW" alt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endParaRPr lang="en-US" altLang="zh-TW" sz="9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zh-TW" alt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      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of being constantly underestimated".</a:t>
            </a:r>
          </a:p>
          <a:p>
            <a:endParaRPr lang="en-US" altLang="ja-JP" sz="900" dirty="0">
              <a:solidFill>
                <a:srgbClr val="808080"/>
              </a:solidFill>
              <a:latin typeface="Consolas" panose="020B0609020204030204" pitchFamily="49" charset="0"/>
            </a:endParaRPr>
          </a:p>
          <a:p>
            <a:r>
              <a:rPr lang="zh-TW" alt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      </a:t>
            </a:r>
            <a:r>
              <a:rPr lang="en-US" altLang="ja-JP" sz="9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ja-JP" sz="900" dirty="0" err="1">
                <a:solidFill>
                  <a:srgbClr val="569CD6"/>
                </a:solidFill>
                <a:latin typeface="Consolas" panose="020B0609020204030204" pitchFamily="49" charset="0"/>
              </a:rPr>
              <a:t>br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ja-JP" sz="900" dirty="0">
                <a:solidFill>
                  <a:srgbClr val="808080"/>
                </a:solidFill>
                <a:latin typeface="Consolas" panose="020B0609020204030204" pitchFamily="49" charset="0"/>
              </a:rPr>
              <a:t>/&gt;</a:t>
            </a:r>
            <a:endParaRPr lang="en-US" altLang="ja-JP" sz="9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zh-TW" alt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       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Scott Lynch, </a:t>
            </a:r>
            <a:r>
              <a:rPr lang="en-US" altLang="ja-JP" sz="9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ja-JP" sz="900" dirty="0" err="1">
                <a:solidFill>
                  <a:srgbClr val="569CD6"/>
                </a:solidFill>
                <a:latin typeface="Consolas" panose="020B0609020204030204" pitchFamily="49" charset="0"/>
              </a:rPr>
              <a:t>em</a:t>
            </a:r>
            <a:r>
              <a:rPr lang="en-US" altLang="ja-JP" sz="9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The Lies of Locke </a:t>
            </a:r>
            <a:r>
              <a:rPr lang="en-US" altLang="ja-JP" sz="900" dirty="0" err="1">
                <a:solidFill>
                  <a:srgbClr val="D4D4D4"/>
                </a:solidFill>
                <a:latin typeface="Consolas" panose="020B0609020204030204" pitchFamily="49" charset="0"/>
              </a:rPr>
              <a:t>Lamora</a:t>
            </a:r>
            <a:r>
              <a:rPr lang="en-US" altLang="ja-JP" sz="9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ja-JP" sz="900" dirty="0" err="1">
                <a:solidFill>
                  <a:srgbClr val="569CD6"/>
                </a:solidFill>
                <a:latin typeface="Consolas" panose="020B0609020204030204" pitchFamily="49" charset="0"/>
              </a:rPr>
              <a:t>em</a:t>
            </a:r>
            <a:r>
              <a:rPr lang="en-US" altLang="ja-JP" sz="9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9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zh-TW" alt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      </a:t>
            </a:r>
            <a:r>
              <a:rPr lang="en-US" altLang="ja-JP" sz="9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ja-JP" sz="900" dirty="0">
                <a:solidFill>
                  <a:srgbClr val="569CD6"/>
                </a:solidFill>
                <a:latin typeface="Consolas" panose="020B0609020204030204" pitchFamily="49" charset="0"/>
              </a:rPr>
              <a:t>p</a:t>
            </a:r>
            <a:r>
              <a:rPr lang="en-US" altLang="ja-JP" sz="9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9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zh-TW" alt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    </a:t>
            </a:r>
            <a:r>
              <a:rPr lang="en-US" altLang="ja-JP" sz="9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ja-JP" sz="9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ja-JP" sz="9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9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zh-TW" alt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  </a:t>
            </a:r>
            <a:r>
              <a:rPr lang="en-US" altLang="ja-JP" sz="9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ja-JP" sz="900" dirty="0">
                <a:solidFill>
                  <a:srgbClr val="569CD6"/>
                </a:solidFill>
                <a:latin typeface="Consolas" panose="020B0609020204030204" pitchFamily="49" charset="0"/>
              </a:rPr>
              <a:t>body</a:t>
            </a:r>
            <a:r>
              <a:rPr lang="en-US" altLang="ja-JP" sz="9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9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9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ja-JP" sz="900" dirty="0">
                <a:solidFill>
                  <a:srgbClr val="569CD6"/>
                </a:solidFill>
                <a:latin typeface="Consolas" panose="020B0609020204030204" pitchFamily="49" charset="0"/>
              </a:rPr>
              <a:t>html</a:t>
            </a:r>
            <a:r>
              <a:rPr lang="en-US" altLang="ja-JP" sz="9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0" name="正方形/長方形 19"/>
          <p:cNvSpPr/>
          <p:nvPr/>
        </p:nvSpPr>
        <p:spPr>
          <a:xfrm>
            <a:off x="4618424" y="1742411"/>
            <a:ext cx="3305561" cy="646331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sz="9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ja-JP" sz="900" dirty="0">
                <a:solidFill>
                  <a:srgbClr val="569CD6"/>
                </a:solidFill>
                <a:latin typeface="Consolas" panose="020B0609020204030204" pitchFamily="49" charset="0"/>
              </a:rPr>
              <a:t>p </a:t>
            </a:r>
            <a:r>
              <a:rPr lang="en-US" altLang="ja-JP" sz="900" dirty="0">
                <a:solidFill>
                  <a:srgbClr val="9CDCFE"/>
                </a:solidFill>
                <a:latin typeface="Consolas" panose="020B0609020204030204" pitchFamily="49" charset="0"/>
              </a:rPr>
              <a:t>style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ja-JP" sz="900" dirty="0">
                <a:solidFill>
                  <a:srgbClr val="CE9178"/>
                </a:solidFill>
                <a:latin typeface="Consolas" panose="020B0609020204030204" pitchFamily="49" charset="0"/>
              </a:rPr>
              <a:t>"color: red;"</a:t>
            </a:r>
            <a:r>
              <a:rPr lang="en-US" altLang="ja-JP" sz="9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9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"... there is no freedom quite like the freedom</a:t>
            </a:r>
          </a:p>
          <a:p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of being constantly underestimated".</a:t>
            </a:r>
          </a:p>
          <a:p>
            <a:r>
              <a:rPr lang="en-US" altLang="ja-JP" sz="9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ja-JP" sz="900" dirty="0">
                <a:solidFill>
                  <a:srgbClr val="569CD6"/>
                </a:solidFill>
                <a:latin typeface="Consolas" panose="020B0609020204030204" pitchFamily="49" charset="0"/>
              </a:rPr>
              <a:t>p</a:t>
            </a:r>
            <a:r>
              <a:rPr lang="en-US" altLang="ja-JP" sz="9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900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TextBox 20"/>
          <p:cNvSpPr txBox="1"/>
          <p:nvPr/>
        </p:nvSpPr>
        <p:spPr>
          <a:xfrm>
            <a:off x="4572000" y="1512051"/>
            <a:ext cx="3888432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直接在想要更改樣式的元素上加上</a:t>
            </a:r>
            <a:r>
              <a:rPr lang="en-US" altLang="zh-TW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style</a:t>
            </a:r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屬性</a:t>
            </a:r>
            <a:r>
              <a:rPr lang="en-US" altLang="zh-TW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, </a:t>
            </a:r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並指定樣式。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25" name="TextBox 20"/>
          <p:cNvSpPr txBox="1"/>
          <p:nvPr/>
        </p:nvSpPr>
        <p:spPr>
          <a:xfrm>
            <a:off x="4555296" y="2406440"/>
            <a:ext cx="1699205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ja-JP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2. </a:t>
            </a:r>
            <a:r>
              <a:rPr lang="zh-TW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頁內樣式</a:t>
            </a:r>
            <a:r>
              <a:rPr lang="en-US" altLang="zh-TW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(internal)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26" name="TextBox 20"/>
          <p:cNvSpPr txBox="1"/>
          <p:nvPr/>
        </p:nvSpPr>
        <p:spPr>
          <a:xfrm>
            <a:off x="4555296" y="2616463"/>
            <a:ext cx="3888432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在</a:t>
            </a:r>
            <a:r>
              <a:rPr lang="en-US" altLang="zh-TW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head</a:t>
            </a:r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元素內加上一個</a:t>
            </a:r>
            <a:r>
              <a:rPr lang="en-US" altLang="zh-TW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style</a:t>
            </a:r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元素，並在其內指定樣式。</a:t>
            </a:r>
            <a:endParaRPr lang="en-US" altLang="zh-TW" sz="11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8" name="正方形/長方形 7"/>
          <p:cNvSpPr/>
          <p:nvPr/>
        </p:nvSpPr>
        <p:spPr>
          <a:xfrm>
            <a:off x="4618423" y="2878073"/>
            <a:ext cx="1636077" cy="78483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sz="9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ja-JP" sz="900" dirty="0">
                <a:solidFill>
                  <a:srgbClr val="569CD6"/>
                </a:solidFill>
                <a:latin typeface="Consolas" panose="020B0609020204030204" pitchFamily="49" charset="0"/>
              </a:rPr>
              <a:t>head</a:t>
            </a:r>
            <a:r>
              <a:rPr lang="en-US" altLang="ja-JP" sz="9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9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zh-TW" alt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  </a:t>
            </a:r>
            <a:r>
              <a:rPr lang="en-US" altLang="ja-JP" sz="9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ja-JP" sz="900" dirty="0">
                <a:solidFill>
                  <a:srgbClr val="569CD6"/>
                </a:solidFill>
                <a:latin typeface="Consolas" panose="020B0609020204030204" pitchFamily="49" charset="0"/>
              </a:rPr>
              <a:t>style</a:t>
            </a:r>
            <a:r>
              <a:rPr lang="en-US" altLang="ja-JP" sz="9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9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zh-TW" altLang="en-US" sz="900" dirty="0">
                <a:solidFill>
                  <a:srgbClr val="D7BA7D"/>
                </a:solidFill>
                <a:latin typeface="Consolas" panose="020B0609020204030204" pitchFamily="49" charset="0"/>
              </a:rPr>
              <a:t>  </a:t>
            </a:r>
            <a:r>
              <a:rPr lang="en-US" altLang="ja-JP" sz="900" dirty="0">
                <a:solidFill>
                  <a:srgbClr val="D7BA7D"/>
                </a:solidFill>
                <a:latin typeface="Consolas" panose="020B0609020204030204" pitchFamily="49" charset="0"/>
              </a:rPr>
              <a:t>p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 {</a:t>
            </a:r>
            <a:r>
              <a:rPr lang="ja-JP" alt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　</a:t>
            </a:r>
            <a:r>
              <a:rPr lang="en-US" altLang="ja-JP" sz="900" dirty="0">
                <a:solidFill>
                  <a:srgbClr val="9CDCFE"/>
                </a:solidFill>
                <a:latin typeface="Consolas" panose="020B0609020204030204" pitchFamily="49" charset="0"/>
              </a:rPr>
              <a:t>color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altLang="ja-JP" sz="900" dirty="0">
                <a:solidFill>
                  <a:srgbClr val="CE9178"/>
                </a:solidFill>
                <a:latin typeface="Consolas" panose="020B0609020204030204" pitchFamily="49" charset="0"/>
              </a:rPr>
              <a:t>red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  <a:r>
              <a:rPr lang="ja-JP" alt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　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altLang="ja-JP" sz="9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ja-JP" sz="900" dirty="0">
                <a:solidFill>
                  <a:srgbClr val="569CD6"/>
                </a:solidFill>
                <a:latin typeface="Consolas" panose="020B0609020204030204" pitchFamily="49" charset="0"/>
              </a:rPr>
              <a:t>style</a:t>
            </a:r>
            <a:r>
              <a:rPr lang="en-US" altLang="ja-JP" sz="9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9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9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ja-JP" sz="900" dirty="0">
                <a:solidFill>
                  <a:srgbClr val="569CD6"/>
                </a:solidFill>
                <a:latin typeface="Consolas" panose="020B0609020204030204" pitchFamily="49" charset="0"/>
              </a:rPr>
              <a:t>head</a:t>
            </a:r>
            <a:r>
              <a:rPr lang="en-US" altLang="ja-JP" sz="9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8" name="TextBox 20"/>
          <p:cNvSpPr txBox="1"/>
          <p:nvPr/>
        </p:nvSpPr>
        <p:spPr>
          <a:xfrm>
            <a:off x="4555296" y="3707213"/>
            <a:ext cx="196196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ja-JP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3. </a:t>
            </a:r>
            <a:r>
              <a:rPr lang="zh-TW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外部樣式</a:t>
            </a:r>
            <a:r>
              <a:rPr lang="en-US" altLang="zh-TW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(external) </a:t>
            </a:r>
            <a:r>
              <a:rPr lang="ja-JP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★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9" name="正方形/長方形 8"/>
          <p:cNvSpPr/>
          <p:nvPr/>
        </p:nvSpPr>
        <p:spPr>
          <a:xfrm>
            <a:off x="4608140" y="4152151"/>
            <a:ext cx="2916187" cy="507831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sz="9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ja-JP" sz="900" dirty="0">
                <a:solidFill>
                  <a:srgbClr val="569CD6"/>
                </a:solidFill>
                <a:latin typeface="Consolas" panose="020B0609020204030204" pitchFamily="49" charset="0"/>
              </a:rPr>
              <a:t>head</a:t>
            </a:r>
            <a:r>
              <a:rPr lang="en-US" altLang="ja-JP" sz="9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9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900" dirty="0">
                <a:solidFill>
                  <a:srgbClr val="808080"/>
                </a:solidFill>
                <a:latin typeface="Consolas" panose="020B0609020204030204" pitchFamily="49" charset="0"/>
              </a:rPr>
              <a:t>  &lt;</a:t>
            </a:r>
            <a:r>
              <a:rPr lang="en-US" altLang="ja-JP" sz="900" dirty="0">
                <a:solidFill>
                  <a:srgbClr val="569CD6"/>
                </a:solidFill>
                <a:latin typeface="Consolas" panose="020B0609020204030204" pitchFamily="49" charset="0"/>
              </a:rPr>
              <a:t>link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ja-JP" sz="900" dirty="0" err="1">
                <a:solidFill>
                  <a:srgbClr val="9CDCFE"/>
                </a:solidFill>
                <a:latin typeface="Consolas" panose="020B0609020204030204" pitchFamily="49" charset="0"/>
              </a:rPr>
              <a:t>rel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ja-JP" sz="900" dirty="0">
                <a:solidFill>
                  <a:srgbClr val="CE9178"/>
                </a:solidFill>
                <a:latin typeface="Consolas" panose="020B0609020204030204" pitchFamily="49" charset="0"/>
              </a:rPr>
              <a:t>"stylesheet“ </a:t>
            </a:r>
            <a:r>
              <a:rPr lang="en-US" altLang="ja-JP" sz="900" dirty="0" err="1">
                <a:solidFill>
                  <a:srgbClr val="9CDCFE"/>
                </a:solidFill>
                <a:latin typeface="Consolas" panose="020B0609020204030204" pitchFamily="49" charset="0"/>
              </a:rPr>
              <a:t>href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ja-JP" sz="900" dirty="0">
                <a:solidFill>
                  <a:srgbClr val="CE9178"/>
                </a:solidFill>
                <a:latin typeface="Consolas" panose="020B0609020204030204" pitchFamily="49" charset="0"/>
              </a:rPr>
              <a:t>"style.css"</a:t>
            </a:r>
            <a:r>
              <a:rPr lang="en-US" altLang="ja-JP" sz="9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9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9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ja-JP" sz="900" dirty="0">
                <a:solidFill>
                  <a:srgbClr val="569CD6"/>
                </a:solidFill>
                <a:latin typeface="Consolas" panose="020B0609020204030204" pitchFamily="49" charset="0"/>
              </a:rPr>
              <a:t>head</a:t>
            </a:r>
            <a:r>
              <a:rPr lang="en-US" altLang="ja-JP" sz="9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9" name="TextBox 20"/>
          <p:cNvSpPr txBox="1"/>
          <p:nvPr/>
        </p:nvSpPr>
        <p:spPr>
          <a:xfrm>
            <a:off x="4555296" y="3909216"/>
            <a:ext cx="3888432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將所有樣式寫在獨立檔案中</a:t>
            </a:r>
            <a:r>
              <a:rPr lang="en-US" altLang="zh-TW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(style.css)</a:t>
            </a:r>
          </a:p>
        </p:txBody>
      </p:sp>
      <p:sp>
        <p:nvSpPr>
          <p:cNvPr id="10" name="正方形/長方形 9"/>
          <p:cNvSpPr/>
          <p:nvPr/>
        </p:nvSpPr>
        <p:spPr>
          <a:xfrm>
            <a:off x="7596336" y="3664684"/>
            <a:ext cx="1421904" cy="230832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sz="900" dirty="0">
                <a:solidFill>
                  <a:srgbClr val="D7BA7D"/>
                </a:solidFill>
                <a:latin typeface="Consolas" panose="020B0609020204030204" pitchFamily="49" charset="0"/>
              </a:rPr>
              <a:t>p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 {</a:t>
            </a:r>
            <a:r>
              <a:rPr lang="ja-JP" alt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　</a:t>
            </a:r>
            <a:r>
              <a:rPr lang="en-US" altLang="ja-JP" sz="900" dirty="0">
                <a:solidFill>
                  <a:srgbClr val="9CDCFE"/>
                </a:solidFill>
                <a:latin typeface="Consolas" panose="020B0609020204030204" pitchFamily="49" charset="0"/>
              </a:rPr>
              <a:t>color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altLang="ja-JP" sz="900" dirty="0">
                <a:solidFill>
                  <a:srgbClr val="CE9178"/>
                </a:solidFill>
                <a:latin typeface="Consolas" panose="020B0609020204030204" pitchFamily="49" charset="0"/>
              </a:rPr>
              <a:t>red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  <a:r>
              <a:rPr lang="ja-JP" alt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　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  <a:endParaRPr lang="en-US" altLang="ja-JP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7796697" y="3885104"/>
            <a:ext cx="87716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1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style.css</a:t>
            </a:r>
            <a:endParaRPr lang="ja-JP" altLang="en-US" sz="1100" dirty="0">
              <a:solidFill>
                <a:schemeClr val="accent6">
                  <a:lumMod val="75000"/>
                </a:schemeClr>
              </a:solidFill>
            </a:endParaRPr>
          </a:p>
        </p:txBody>
      </p:sp>
      <p:cxnSp>
        <p:nvCxnSpPr>
          <p:cNvPr id="16" name="直線矢印コネクタ 15"/>
          <p:cNvCxnSpPr/>
          <p:nvPr/>
        </p:nvCxnSpPr>
        <p:spPr>
          <a:xfrm flipV="1">
            <a:off x="7164288" y="3984212"/>
            <a:ext cx="632409" cy="3136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8" name="TextBox 20"/>
          <p:cNvSpPr txBox="1"/>
          <p:nvPr/>
        </p:nvSpPr>
        <p:spPr>
          <a:xfrm>
            <a:off x="185639" y="4380225"/>
            <a:ext cx="4098986" cy="41549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>
            <a:defPPr>
              <a:defRPr lang="ko-KR"/>
            </a:defPPr>
            <a:lvl1pPr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defRPr>
            </a:lvl1pPr>
          </a:lstStyle>
          <a:p>
            <a:r>
              <a:rPr lang="zh-TW" altLang="en-US" sz="1050" dirty="0"/>
              <a:t>問</a:t>
            </a:r>
            <a:r>
              <a:rPr lang="en-US" altLang="zh-TW" sz="1050" dirty="0"/>
              <a:t>:</a:t>
            </a:r>
            <a:r>
              <a:rPr lang="zh-TW" altLang="en-US" sz="1050" dirty="0"/>
              <a:t> 若對同一個元素進行了多次定義，結果會是如何</a:t>
            </a:r>
            <a:r>
              <a:rPr lang="en-US" altLang="zh-TW" sz="1050" dirty="0"/>
              <a:t>?</a:t>
            </a:r>
          </a:p>
          <a:p>
            <a:r>
              <a:rPr lang="zh-TW" altLang="en-US" sz="1050" dirty="0"/>
              <a:t>答</a:t>
            </a:r>
            <a:r>
              <a:rPr lang="en-US" altLang="zh-TW" sz="1050" dirty="0"/>
              <a:t>:</a:t>
            </a:r>
            <a:r>
              <a:rPr lang="zh-TW" altLang="en-US" sz="1050" dirty="0"/>
              <a:t> 最後定義的樣式會被採用。這也是</a:t>
            </a:r>
            <a:r>
              <a:rPr lang="en-US" altLang="zh-TW" sz="1050" dirty="0"/>
              <a:t>CSS</a:t>
            </a:r>
            <a:r>
              <a:rPr lang="zh-TW" altLang="en-US" sz="1050" dirty="0"/>
              <a:t>的名字由來</a:t>
            </a:r>
            <a:r>
              <a:rPr lang="en-US" altLang="zh-TW" sz="1050" dirty="0"/>
              <a:t>(</a:t>
            </a:r>
            <a:r>
              <a:rPr lang="zh-TW" altLang="en-US" sz="1050" dirty="0"/>
              <a:t>階層樣式表</a:t>
            </a:r>
            <a:r>
              <a:rPr lang="en-US" altLang="zh-TW" sz="1050" dirty="0"/>
              <a:t>)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927327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CSS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簡介</a:t>
            </a:r>
            <a:endParaRPr lang="ko-KR" altLang="en-US" dirty="0">
              <a:latin typeface="Microsoft JhengHei" panose="020B0604030504040204" pitchFamily="34" charset="-12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14311" y="1255861"/>
            <a:ext cx="4817729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r>
              <a:rPr lang="ja-JP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■ </a:t>
            </a:r>
            <a:r>
              <a:rPr lang="en-US" altLang="ja-JP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Exercise 2: Internal(</a:t>
            </a: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頁內樣式</a:t>
            </a:r>
            <a:r>
              <a:rPr lang="en-US" altLang="ja-JP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) -&gt; External (</a:t>
            </a: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外部樣式</a:t>
            </a:r>
            <a:r>
              <a:rPr lang="en-US" altLang="ja-JP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) 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20" name="Text Placeholder 2">
            <a:extLst>
              <a:ext uri="{FF2B5EF4-FFF2-40B4-BE49-F238E27FC236}">
                <a16:creationId xmlns="" xmlns:a16="http://schemas.microsoft.com/office/drawing/2014/main" id="{3D916A79-E562-4D59-8970-7500E8AC61F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0" y="699542"/>
            <a:ext cx="9144000" cy="288032"/>
          </a:xfrm>
        </p:spPr>
        <p:txBody>
          <a:bodyPr/>
          <a:lstStyle/>
          <a:p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階層樣式表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(Cascading Style Sheet) </a:t>
            </a:r>
            <a:endParaRPr lang="en-US" altLang="ko-KR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4" name="TextBox 20">
            <a:extLst>
              <a:ext uri="{FF2B5EF4-FFF2-40B4-BE49-F238E27FC236}">
                <a16:creationId xmlns="" xmlns:a16="http://schemas.microsoft.com/office/drawing/2014/main" id="{95AB1DCB-F321-4C4B-AB23-D5DCAE009B0A}"/>
              </a:ext>
            </a:extLst>
          </p:cNvPr>
          <p:cNvSpPr txBox="1"/>
          <p:nvPr/>
        </p:nvSpPr>
        <p:spPr>
          <a:xfrm>
            <a:off x="179512" y="1635646"/>
            <a:ext cx="367240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● </a:t>
            </a:r>
            <a:r>
              <a:rPr lang="en-US" altLang="ja-JP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starter: </a:t>
            </a:r>
            <a:r>
              <a:rPr lang="en-US" altLang="zh-TW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CSS</a:t>
            </a:r>
            <a:r>
              <a:rPr lang="zh-TW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為</a:t>
            </a:r>
            <a:r>
              <a:rPr lang="en-US" altLang="zh-TW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internal</a:t>
            </a:r>
            <a:r>
              <a:rPr lang="zh-TW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形式 </a:t>
            </a:r>
            <a:r>
              <a:rPr lang="en-US" altLang="zh-TW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(&lt;style&gt;&lt;/style&gt;)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  <p:pic>
        <p:nvPicPr>
          <p:cNvPr id="13" name="図 12">
            <a:extLst>
              <a:ext uri="{FF2B5EF4-FFF2-40B4-BE49-F238E27FC236}">
                <a16:creationId xmlns="" xmlns:a16="http://schemas.microsoft.com/office/drawing/2014/main" id="{EF1DD401-309A-49A6-8752-6CBDF093C5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641" y="1932603"/>
            <a:ext cx="4052205" cy="25965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TextBox 20">
            <a:extLst>
              <a:ext uri="{FF2B5EF4-FFF2-40B4-BE49-F238E27FC236}">
                <a16:creationId xmlns="" xmlns:a16="http://schemas.microsoft.com/office/drawing/2014/main" id="{9025943B-A4A9-4756-93A7-9A2ACCC15869}"/>
              </a:ext>
            </a:extLst>
          </p:cNvPr>
          <p:cNvSpPr txBox="1"/>
          <p:nvPr/>
        </p:nvSpPr>
        <p:spPr>
          <a:xfrm>
            <a:off x="4653887" y="1637113"/>
            <a:ext cx="367240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● </a:t>
            </a:r>
            <a:r>
              <a:rPr lang="en-US" altLang="ja-JP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complete: </a:t>
            </a:r>
            <a:r>
              <a:rPr lang="en-US" altLang="zh-TW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CSS</a:t>
            </a:r>
            <a:r>
              <a:rPr lang="zh-TW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為</a:t>
            </a:r>
            <a:r>
              <a:rPr lang="en-US" altLang="zh-TW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external</a:t>
            </a:r>
            <a:r>
              <a:rPr lang="zh-TW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形式</a:t>
            </a:r>
            <a:r>
              <a:rPr lang="en-US" altLang="zh-TW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(style.css)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  <p:pic>
        <p:nvPicPr>
          <p:cNvPr id="16" name="図 15">
            <a:extLst>
              <a:ext uri="{FF2B5EF4-FFF2-40B4-BE49-F238E27FC236}">
                <a16:creationId xmlns="" xmlns:a16="http://schemas.microsoft.com/office/drawing/2014/main" id="{1932848F-D05E-47E9-ACB8-477F995AB1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6016" y="1934070"/>
            <a:ext cx="4052205" cy="25965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extBox 20">
            <a:extLst>
              <a:ext uri="{FF2B5EF4-FFF2-40B4-BE49-F238E27FC236}">
                <a16:creationId xmlns="" xmlns:a16="http://schemas.microsoft.com/office/drawing/2014/main" id="{6A4A1113-152E-46F5-B520-CC15895F64E2}"/>
              </a:ext>
            </a:extLst>
          </p:cNvPr>
          <p:cNvSpPr txBox="1"/>
          <p:nvPr/>
        </p:nvSpPr>
        <p:spPr>
          <a:xfrm>
            <a:off x="4653887" y="4659982"/>
            <a:ext cx="367240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ja-JP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※Bonus: </a:t>
            </a:r>
            <a:r>
              <a:rPr lang="zh-TW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嘗試以</a:t>
            </a:r>
            <a:r>
              <a:rPr lang="en-US" altLang="zh-TW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Class</a:t>
            </a:r>
            <a:r>
              <a:rPr lang="zh-TW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選擇器來設定樣式</a:t>
            </a:r>
            <a:r>
              <a:rPr lang="ja-JP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！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20787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CSS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簡介</a:t>
            </a:r>
            <a:endParaRPr lang="ko-KR" altLang="en-US" dirty="0">
              <a:latin typeface="Microsoft JhengHei" panose="020B0604030504040204" pitchFamily="34" charset="-12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14311" y="1255861"/>
            <a:ext cx="3377569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r>
              <a:rPr lang="ja-JP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■ </a:t>
            </a:r>
            <a:r>
              <a:rPr lang="en-US" altLang="ja-JP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Exercise 3: </a:t>
            </a: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使用</a:t>
            </a:r>
            <a:r>
              <a:rPr lang="en-US" altLang="zh-TW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Bootstrap</a:t>
            </a: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 </a:t>
            </a:r>
            <a:r>
              <a:rPr lang="en-US" altLang="zh-TW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(</a:t>
            </a: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外部樣式</a:t>
            </a:r>
            <a:r>
              <a:rPr lang="en-US" altLang="zh-TW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)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20" name="Text Placeholder 2">
            <a:extLst>
              <a:ext uri="{FF2B5EF4-FFF2-40B4-BE49-F238E27FC236}">
                <a16:creationId xmlns="" xmlns:a16="http://schemas.microsoft.com/office/drawing/2014/main" id="{3D916A79-E562-4D59-8970-7500E8AC61F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0" y="699542"/>
            <a:ext cx="9144000" cy="288032"/>
          </a:xfrm>
        </p:spPr>
        <p:txBody>
          <a:bodyPr/>
          <a:lstStyle/>
          <a:p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階層樣式表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(Cascading Style Sheet) </a:t>
            </a:r>
            <a:endParaRPr lang="en-US" altLang="ko-KR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4" name="TextBox 20">
            <a:extLst>
              <a:ext uri="{FF2B5EF4-FFF2-40B4-BE49-F238E27FC236}">
                <a16:creationId xmlns="" xmlns:a16="http://schemas.microsoft.com/office/drawing/2014/main" id="{95AB1DCB-F321-4C4B-AB23-D5DCAE009B0A}"/>
              </a:ext>
            </a:extLst>
          </p:cNvPr>
          <p:cNvSpPr txBox="1"/>
          <p:nvPr/>
        </p:nvSpPr>
        <p:spPr>
          <a:xfrm>
            <a:off x="179512" y="1635646"/>
            <a:ext cx="367240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● </a:t>
            </a:r>
            <a:r>
              <a:rPr lang="en-US" altLang="ja-JP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starter:</a:t>
            </a:r>
            <a:r>
              <a:rPr lang="zh-TW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 無任何樣式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14" name="TextBox 20">
            <a:extLst>
              <a:ext uri="{FF2B5EF4-FFF2-40B4-BE49-F238E27FC236}">
                <a16:creationId xmlns="" xmlns:a16="http://schemas.microsoft.com/office/drawing/2014/main" id="{9025943B-A4A9-4756-93A7-9A2ACCC15869}"/>
              </a:ext>
            </a:extLst>
          </p:cNvPr>
          <p:cNvSpPr txBox="1"/>
          <p:nvPr/>
        </p:nvSpPr>
        <p:spPr>
          <a:xfrm>
            <a:off x="4653887" y="1637113"/>
            <a:ext cx="367240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● </a:t>
            </a:r>
            <a:r>
              <a:rPr lang="en-US" altLang="ja-JP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complete: </a:t>
            </a:r>
            <a:r>
              <a:rPr lang="zh-TW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開始使用</a:t>
            </a:r>
            <a:r>
              <a:rPr lang="en-US" altLang="zh-TW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Bootstrap</a:t>
            </a:r>
            <a:r>
              <a:rPr lang="zh-TW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樣式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  <p:pic>
        <p:nvPicPr>
          <p:cNvPr id="9" name="図 8">
            <a:extLst>
              <a:ext uri="{FF2B5EF4-FFF2-40B4-BE49-F238E27FC236}">
                <a16:creationId xmlns="" xmlns:a16="http://schemas.microsoft.com/office/drawing/2014/main" id="{95C4EDFB-2564-4069-BCB0-1414A5E6A1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945603"/>
            <a:ext cx="4032448" cy="25705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図 2">
            <a:extLst>
              <a:ext uri="{FF2B5EF4-FFF2-40B4-BE49-F238E27FC236}">
                <a16:creationId xmlns="" xmlns:a16="http://schemas.microsoft.com/office/drawing/2014/main" id="{7BBC3F77-C07B-498F-AF85-21C7DBA9B6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8024" y="1945604"/>
            <a:ext cx="3960440" cy="25656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テキスト ボックス 3">
            <a:extLst>
              <a:ext uri="{FF2B5EF4-FFF2-40B4-BE49-F238E27FC236}">
                <a16:creationId xmlns="" xmlns:a16="http://schemas.microsoft.com/office/drawing/2014/main" id="{6A222A34-71C8-4A4B-B892-E9CAA0A6F017}"/>
              </a:ext>
            </a:extLst>
          </p:cNvPr>
          <p:cNvSpPr txBox="1"/>
          <p:nvPr/>
        </p:nvSpPr>
        <p:spPr>
          <a:xfrm>
            <a:off x="4716016" y="4546186"/>
            <a:ext cx="34050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" i="1" dirty="0">
                <a:hlinkClick r:id="rId4"/>
              </a:rPr>
              <a:t>.jumbotron </a:t>
            </a:r>
            <a:r>
              <a:rPr kumimoji="1" lang="en-US" altLang="ja-JP" sz="1200" i="1" dirty="0"/>
              <a:t>/ </a:t>
            </a:r>
            <a:r>
              <a:rPr kumimoji="1" lang="en-US" altLang="ja-JP" sz="1200" i="1" dirty="0">
                <a:hlinkClick r:id="rId5"/>
              </a:rPr>
              <a:t>.display-4</a:t>
            </a:r>
            <a:r>
              <a:rPr kumimoji="1" lang="en-US" altLang="ja-JP" sz="1200" i="1" dirty="0"/>
              <a:t> / </a:t>
            </a:r>
            <a:r>
              <a:rPr kumimoji="1" lang="en-US" altLang="ja-JP" sz="1200" i="1" dirty="0">
                <a:hlinkClick r:id="rId6"/>
              </a:rPr>
              <a:t>.lead </a:t>
            </a:r>
            <a:r>
              <a:rPr kumimoji="1" lang="en-US" altLang="ja-JP" sz="1200" i="1" dirty="0"/>
              <a:t>/ </a:t>
            </a:r>
            <a:r>
              <a:rPr kumimoji="1" lang="en-US" altLang="ja-JP" sz="1200" i="1" dirty="0">
                <a:hlinkClick r:id="rId7"/>
              </a:rPr>
              <a:t>.</a:t>
            </a:r>
            <a:r>
              <a:rPr kumimoji="1" lang="en-US" altLang="ja-JP" sz="1200" i="1" dirty="0" err="1">
                <a:hlinkClick r:id="rId7"/>
              </a:rPr>
              <a:t>btn</a:t>
            </a:r>
            <a:r>
              <a:rPr kumimoji="1" lang="en-US" altLang="ja-JP" sz="1200" i="1" dirty="0">
                <a:hlinkClick r:id="rId7"/>
              </a:rPr>
              <a:t> .</a:t>
            </a:r>
            <a:r>
              <a:rPr kumimoji="1" lang="en-US" altLang="ja-JP" sz="1200" i="1" dirty="0" err="1">
                <a:hlinkClick r:id="rId7"/>
              </a:rPr>
              <a:t>btn</a:t>
            </a:r>
            <a:r>
              <a:rPr kumimoji="1" lang="en-US" altLang="ja-JP" sz="1200" i="1" dirty="0">
                <a:hlinkClick r:id="rId7"/>
              </a:rPr>
              <a:t>-primary</a:t>
            </a:r>
            <a:endParaRPr kumimoji="1" lang="ja-JP" altLang="en-US" sz="1200" i="1" dirty="0"/>
          </a:p>
        </p:txBody>
      </p:sp>
    </p:spTree>
    <p:extLst>
      <p:ext uri="{BB962C8B-B14F-4D97-AF65-F5344CB8AC3E}">
        <p14:creationId xmlns:p14="http://schemas.microsoft.com/office/powerpoint/2010/main" val="23135385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CSS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深入探討</a:t>
            </a:r>
            <a:endParaRPr lang="ko-KR" altLang="en-US" dirty="0">
              <a:latin typeface="Microsoft JhengHei" panose="020B0604030504040204" pitchFamily="34" charset="-12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4581098" y="2859782"/>
            <a:ext cx="4455398" cy="648072"/>
          </a:xfrm>
        </p:spPr>
        <p:txBody>
          <a:bodyPr/>
          <a:lstStyle/>
          <a:p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顏色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(Color)/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背景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(Background)/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盒模型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(Box model)/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位置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(Positioning)</a:t>
            </a:r>
            <a:endParaRPr lang="en-US" altLang="ko-KR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9203064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Demo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用網站</a:t>
            </a:r>
            <a:endParaRPr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14311" y="1255861"/>
            <a:ext cx="557864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■ </a:t>
            </a:r>
            <a:r>
              <a:rPr lang="en-US" altLang="ja-JP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Demo</a:t>
            </a: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用網頁</a:t>
            </a:r>
            <a:r>
              <a:rPr lang="en-US" altLang="zh-TW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: w3schools.com 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16" name="TextBox 20"/>
          <p:cNvSpPr txBox="1"/>
          <p:nvPr/>
        </p:nvSpPr>
        <p:spPr>
          <a:xfrm>
            <a:off x="251520" y="1502663"/>
            <a:ext cx="316835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ja-JP" sz="1200" dirty="0">
                <a:hlinkClick r:id="rId2"/>
              </a:rPr>
              <a:t>https://www.w3schools.com/css/default.asp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2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123478"/>
            <a:ext cx="9144000" cy="576064"/>
          </a:xfrm>
        </p:spPr>
        <p:txBody>
          <a:bodyPr/>
          <a:lstStyle/>
          <a:p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CSS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深入探討</a:t>
            </a:r>
            <a:endParaRPr lang="ko-KR" altLang="en-US" dirty="0">
              <a:latin typeface="Microsoft JhengHei" panose="020B0604030504040204" pitchFamily="34" charset="-120"/>
            </a:endParaRPr>
          </a:p>
        </p:txBody>
      </p:sp>
      <p:pic>
        <p:nvPicPr>
          <p:cNvPr id="2" name="図 1">
            <a:extLst>
              <a:ext uri="{FF2B5EF4-FFF2-40B4-BE49-F238E27FC236}">
                <a16:creationId xmlns="" xmlns:a16="http://schemas.microsoft.com/office/drawing/2014/main" id="{5E944992-54CA-4DC0-95F0-733AA54A33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5541" y="1255861"/>
            <a:ext cx="4814577" cy="3595252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0806759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699790" y="2067694"/>
            <a:ext cx="3744416" cy="576063"/>
          </a:xfrm>
        </p:spPr>
        <p:txBody>
          <a:bodyPr/>
          <a:lstStyle/>
          <a:p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顏色</a:t>
            </a:r>
            <a:endParaRPr lang="ko-KR" altLang="en-US" dirty="0">
              <a:latin typeface="Microsoft JhengHei" panose="020B0604030504040204" pitchFamily="34" charset="-12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771800" y="2643757"/>
            <a:ext cx="3744416" cy="288032"/>
          </a:xfrm>
        </p:spPr>
        <p:txBody>
          <a:bodyPr/>
          <a:lstStyle/>
          <a:p>
            <a:pPr lvl="0"/>
            <a:r>
              <a:rPr lang="en-US" altLang="ko-KR" dirty="0"/>
              <a:t>Color</a:t>
            </a:r>
          </a:p>
        </p:txBody>
      </p:sp>
    </p:spTree>
    <p:extLst>
      <p:ext uri="{BB962C8B-B14F-4D97-AF65-F5344CB8AC3E}">
        <p14:creationId xmlns:p14="http://schemas.microsoft.com/office/powerpoint/2010/main" val="28776231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 txBox="1">
            <a:spLocks/>
          </p:cNvSpPr>
          <p:nvPr/>
        </p:nvSpPr>
        <p:spPr>
          <a:xfrm>
            <a:off x="2411760" y="267494"/>
            <a:ext cx="6732240" cy="576064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Agenda</a:t>
            </a:r>
          </a:p>
        </p:txBody>
      </p:sp>
      <p:grpSp>
        <p:nvGrpSpPr>
          <p:cNvPr id="30" name="Group 29"/>
          <p:cNvGrpSpPr/>
          <p:nvPr/>
        </p:nvGrpSpPr>
        <p:grpSpPr>
          <a:xfrm>
            <a:off x="2984973" y="1131591"/>
            <a:ext cx="5611091" cy="576000"/>
            <a:chOff x="2984973" y="1131591"/>
            <a:chExt cx="5611091" cy="576000"/>
          </a:xfrm>
        </p:grpSpPr>
        <p:sp>
          <p:nvSpPr>
            <p:cNvPr id="4" name="Round Same Side Corner Rectangle 3"/>
            <p:cNvSpPr/>
            <p:nvPr/>
          </p:nvSpPr>
          <p:spPr>
            <a:xfrm rot="5400000">
              <a:off x="5719936" y="-1240513"/>
              <a:ext cx="432048" cy="53202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Microsoft JhengHei" panose="020B0604030504040204" pitchFamily="34" charset="-120"/>
              </a:endParaRPr>
            </a:p>
          </p:txBody>
        </p:sp>
        <p:sp>
          <p:nvSpPr>
            <p:cNvPr id="5" name="AutoShape 92"/>
            <p:cNvSpPr>
              <a:spLocks noChangeAspect="1" noChangeArrowheads="1"/>
            </p:cNvSpPr>
            <p:nvPr/>
          </p:nvSpPr>
          <p:spPr bwMode="auto">
            <a:xfrm rot="16200000" flipH="1">
              <a:off x="2984973" y="1131591"/>
              <a:ext cx="576000" cy="576000"/>
            </a:xfrm>
            <a:prstGeom prst="ellipse">
              <a:avLst/>
            </a:prstGeom>
            <a:solidFill>
              <a:schemeClr val="bg1"/>
            </a:solidFill>
            <a:ln w="50800">
              <a:solidFill>
                <a:schemeClr val="accent1"/>
              </a:solidFill>
              <a:headEnd/>
              <a:tailEnd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0" h="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2800" dirty="0">
                <a:solidFill>
                  <a:schemeClr val="bg1"/>
                </a:solidFill>
                <a:latin typeface="Microsoft JhengHei" panose="020B0604030504040204" pitchFamily="34" charset="-12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988072" y="1234925"/>
              <a:ext cx="569802" cy="369332"/>
            </a:xfrm>
            <a:prstGeom prst="rect">
              <a:avLst/>
            </a:prstGeom>
            <a:noFill/>
          </p:spPr>
          <p:txBody>
            <a:bodyPr wrap="square" tIns="0" bIns="0" rtlCol="0" anchor="ctr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accent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  <a:cs typeface="Arial" pitchFamily="34" charset="0"/>
                </a:rPr>
                <a:t>01</a:t>
              </a:r>
            </a:p>
          </p:txBody>
        </p:sp>
        <p:sp>
          <p:nvSpPr>
            <p:cNvPr id="7" name="TextBox 6"/>
            <p:cNvSpPr txBox="1"/>
            <p:nvPr/>
          </p:nvSpPr>
          <p:spPr bwMode="auto">
            <a:xfrm>
              <a:off x="3667248" y="1258262"/>
              <a:ext cx="4752528" cy="307777"/>
            </a:xfrm>
            <a:prstGeom prst="rect">
              <a:avLst/>
            </a:prstGeom>
            <a:noFill/>
            <a:effectLst/>
          </p:spPr>
          <p:txBody>
            <a:bodyPr wrap="square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zh-TW" sz="1400" b="1" dirty="0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  <a:cs typeface="Arial" pitchFamily="34" charset="0"/>
                </a:rPr>
                <a:t>CSS</a:t>
              </a:r>
              <a:r>
                <a:rPr lang="zh-TW" altLang="en-US" sz="1400" b="1" dirty="0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  <a:cs typeface="Arial" pitchFamily="34" charset="0"/>
                </a:rPr>
                <a:t>簡介</a:t>
              </a:r>
              <a:endParaRPr lang="en-US" altLang="ko-KR" sz="14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526670" y="1697876"/>
            <a:ext cx="4789746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何謂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CSS (Cascading Style Sheet)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及如何使用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 (How to use)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Arial" pitchFamily="34" charset="0"/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2984973" y="2023433"/>
            <a:ext cx="5611091" cy="576000"/>
            <a:chOff x="2984973" y="2023433"/>
            <a:chExt cx="5611091" cy="576000"/>
          </a:xfrm>
        </p:grpSpPr>
        <p:sp>
          <p:nvSpPr>
            <p:cNvPr id="15" name="Round Same Side Corner Rectangle 14"/>
            <p:cNvSpPr/>
            <p:nvPr/>
          </p:nvSpPr>
          <p:spPr>
            <a:xfrm rot="5400000">
              <a:off x="5719936" y="-348671"/>
              <a:ext cx="432048" cy="53202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Microsoft JhengHei" panose="020B0604030504040204" pitchFamily="34" charset="-120"/>
              </a:endParaRPr>
            </a:p>
          </p:txBody>
        </p:sp>
        <p:sp>
          <p:nvSpPr>
            <p:cNvPr id="16" name="AutoShape 92"/>
            <p:cNvSpPr>
              <a:spLocks noChangeAspect="1" noChangeArrowheads="1"/>
            </p:cNvSpPr>
            <p:nvPr/>
          </p:nvSpPr>
          <p:spPr bwMode="auto">
            <a:xfrm rot="16200000" flipH="1">
              <a:off x="2984973" y="2023433"/>
              <a:ext cx="576000" cy="576000"/>
            </a:xfrm>
            <a:prstGeom prst="ellipse">
              <a:avLst/>
            </a:prstGeom>
            <a:solidFill>
              <a:schemeClr val="bg1"/>
            </a:solidFill>
            <a:ln w="50800">
              <a:solidFill>
                <a:schemeClr val="accent2"/>
              </a:solidFill>
              <a:headEnd/>
              <a:tailEnd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0" h="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2800" dirty="0">
                <a:solidFill>
                  <a:schemeClr val="bg1"/>
                </a:solidFill>
                <a:latin typeface="Microsoft JhengHei" panose="020B0604030504040204" pitchFamily="34" charset="-12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988072" y="2126767"/>
              <a:ext cx="569802" cy="369332"/>
            </a:xfrm>
            <a:prstGeom prst="rect">
              <a:avLst/>
            </a:prstGeom>
            <a:noFill/>
          </p:spPr>
          <p:txBody>
            <a:bodyPr wrap="square" tIns="0" bIns="0" rtlCol="0" anchor="ctr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accent2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  <a:cs typeface="Arial" pitchFamily="34" charset="0"/>
                </a:rPr>
                <a:t>02</a:t>
              </a:r>
            </a:p>
          </p:txBody>
        </p:sp>
        <p:sp>
          <p:nvSpPr>
            <p:cNvPr id="18" name="TextBox 17"/>
            <p:cNvSpPr txBox="1"/>
            <p:nvPr/>
          </p:nvSpPr>
          <p:spPr bwMode="auto">
            <a:xfrm>
              <a:off x="3667248" y="2150104"/>
              <a:ext cx="4752528" cy="307777"/>
            </a:xfrm>
            <a:prstGeom prst="rect">
              <a:avLst/>
            </a:prstGeom>
            <a:noFill/>
            <a:effectLst/>
          </p:spPr>
          <p:txBody>
            <a:bodyPr wrap="square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zh-TW" sz="1400" b="1" dirty="0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  <a:cs typeface="Arial" pitchFamily="34" charset="0"/>
                </a:rPr>
                <a:t>CSS</a:t>
              </a:r>
              <a:r>
                <a:rPr lang="zh-TW" altLang="en-US" sz="1400" b="1" dirty="0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  <a:cs typeface="Arial" pitchFamily="34" charset="0"/>
                </a:rPr>
                <a:t>深入探討</a:t>
              </a:r>
              <a:endParaRPr lang="en-US" altLang="ko-KR" sz="14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endParaRP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3526670" y="2589718"/>
            <a:ext cx="5069394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顏色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(Color)/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背景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(Background)/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盒模型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(Box model)/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位置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(Positioning)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Arial" pitchFamily="34" charset="0"/>
            </a:endParaRPr>
          </a:p>
        </p:txBody>
      </p:sp>
      <p:grpSp>
        <p:nvGrpSpPr>
          <p:cNvPr id="32" name="Group 31"/>
          <p:cNvGrpSpPr/>
          <p:nvPr/>
        </p:nvGrpSpPr>
        <p:grpSpPr>
          <a:xfrm>
            <a:off x="2984973" y="2915275"/>
            <a:ext cx="5611091" cy="576000"/>
            <a:chOff x="2984973" y="2915275"/>
            <a:chExt cx="5611091" cy="576000"/>
          </a:xfrm>
        </p:grpSpPr>
        <p:sp>
          <p:nvSpPr>
            <p:cNvPr id="20" name="Round Same Side Corner Rectangle 19"/>
            <p:cNvSpPr/>
            <p:nvPr/>
          </p:nvSpPr>
          <p:spPr>
            <a:xfrm rot="5400000">
              <a:off x="5719936" y="543171"/>
              <a:ext cx="432048" cy="53202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Microsoft JhengHei" panose="020B0604030504040204" pitchFamily="34" charset="-120"/>
              </a:endParaRPr>
            </a:p>
          </p:txBody>
        </p:sp>
        <p:sp>
          <p:nvSpPr>
            <p:cNvPr id="21" name="AutoShape 92"/>
            <p:cNvSpPr>
              <a:spLocks noChangeAspect="1" noChangeArrowheads="1"/>
            </p:cNvSpPr>
            <p:nvPr/>
          </p:nvSpPr>
          <p:spPr bwMode="auto">
            <a:xfrm rot="16200000" flipH="1">
              <a:off x="2984973" y="2915275"/>
              <a:ext cx="576000" cy="576000"/>
            </a:xfrm>
            <a:prstGeom prst="ellipse">
              <a:avLst/>
            </a:prstGeom>
            <a:solidFill>
              <a:schemeClr val="bg1"/>
            </a:solidFill>
            <a:ln w="50800">
              <a:solidFill>
                <a:schemeClr val="accent3"/>
              </a:solidFill>
              <a:headEnd/>
              <a:tailEnd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0" h="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2800" dirty="0">
                <a:solidFill>
                  <a:schemeClr val="bg1"/>
                </a:solidFill>
                <a:latin typeface="Microsoft JhengHei" panose="020B0604030504040204" pitchFamily="34" charset="-120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988072" y="3018609"/>
              <a:ext cx="569802" cy="369332"/>
            </a:xfrm>
            <a:prstGeom prst="rect">
              <a:avLst/>
            </a:prstGeom>
            <a:noFill/>
          </p:spPr>
          <p:txBody>
            <a:bodyPr wrap="square" tIns="0" bIns="0" rtlCol="0" anchor="ctr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accent3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  <a:cs typeface="Arial" pitchFamily="34" charset="0"/>
                </a:rPr>
                <a:t>03</a:t>
              </a:r>
            </a:p>
          </p:txBody>
        </p:sp>
        <p:sp>
          <p:nvSpPr>
            <p:cNvPr id="23" name="TextBox 22"/>
            <p:cNvSpPr txBox="1"/>
            <p:nvPr/>
          </p:nvSpPr>
          <p:spPr bwMode="auto">
            <a:xfrm>
              <a:off x="3667248" y="3041946"/>
              <a:ext cx="4752528" cy="307777"/>
            </a:xfrm>
            <a:prstGeom prst="rect">
              <a:avLst/>
            </a:prstGeom>
            <a:noFill/>
            <a:effectLst/>
          </p:spPr>
          <p:txBody>
            <a:bodyPr wrap="square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zh-TW" altLang="en-US" sz="1400" b="1" dirty="0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  <a:cs typeface="Arial" pitchFamily="34" charset="0"/>
                </a:rPr>
                <a:t>響應式網頁</a:t>
              </a:r>
              <a:r>
                <a:rPr lang="en-US" altLang="zh-TW" sz="1400" b="1" dirty="0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  <a:cs typeface="Arial" pitchFamily="34" charset="0"/>
                </a:rPr>
                <a:t>(Responsive Web Design)</a:t>
              </a:r>
              <a:r>
                <a:rPr lang="zh-TW" altLang="en-US" sz="1400" b="1" dirty="0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  <a:cs typeface="Arial" pitchFamily="34" charset="0"/>
                </a:rPr>
                <a:t>與</a:t>
              </a:r>
              <a:r>
                <a:rPr lang="en-US" altLang="ko-KR" sz="1400" b="1" dirty="0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  <a:cs typeface="Arial" pitchFamily="34" charset="0"/>
                </a:rPr>
                <a:t>Bootstrap</a:t>
              </a:r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3526670" y="3481560"/>
            <a:ext cx="4789746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響應式網頁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(RWD) / Bootstrap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Arial" pitchFamily="34" charset="0"/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2984973" y="3807117"/>
            <a:ext cx="5611091" cy="576000"/>
            <a:chOff x="2984973" y="3807117"/>
            <a:chExt cx="5611091" cy="576000"/>
          </a:xfrm>
        </p:grpSpPr>
        <p:sp>
          <p:nvSpPr>
            <p:cNvPr id="25" name="Round Same Side Corner Rectangle 24"/>
            <p:cNvSpPr/>
            <p:nvPr/>
          </p:nvSpPr>
          <p:spPr>
            <a:xfrm rot="5400000">
              <a:off x="5719936" y="1435013"/>
              <a:ext cx="432048" cy="53202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Microsoft JhengHei" panose="020B0604030504040204" pitchFamily="34" charset="-120"/>
              </a:endParaRPr>
            </a:p>
          </p:txBody>
        </p:sp>
        <p:sp>
          <p:nvSpPr>
            <p:cNvPr id="26" name="AutoShape 92"/>
            <p:cNvSpPr>
              <a:spLocks noChangeAspect="1" noChangeArrowheads="1"/>
            </p:cNvSpPr>
            <p:nvPr/>
          </p:nvSpPr>
          <p:spPr bwMode="auto">
            <a:xfrm rot="16200000" flipH="1">
              <a:off x="2984973" y="3807117"/>
              <a:ext cx="576000" cy="576000"/>
            </a:xfrm>
            <a:prstGeom prst="ellipse">
              <a:avLst/>
            </a:prstGeom>
            <a:solidFill>
              <a:schemeClr val="bg1"/>
            </a:solidFill>
            <a:ln w="50800">
              <a:solidFill>
                <a:schemeClr val="accent4"/>
              </a:solidFill>
              <a:headEnd/>
              <a:tailEnd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0" h="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2800" dirty="0">
                <a:solidFill>
                  <a:schemeClr val="bg1"/>
                </a:solidFill>
                <a:latin typeface="Microsoft JhengHei" panose="020B0604030504040204" pitchFamily="34" charset="-120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2988072" y="3910451"/>
              <a:ext cx="569802" cy="369332"/>
            </a:xfrm>
            <a:prstGeom prst="rect">
              <a:avLst/>
            </a:prstGeom>
            <a:noFill/>
          </p:spPr>
          <p:txBody>
            <a:bodyPr wrap="square" tIns="0" bIns="0" rtlCol="0" anchor="ctr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accent4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  <a:cs typeface="Arial" pitchFamily="34" charset="0"/>
                </a:rPr>
                <a:t>04</a:t>
              </a:r>
            </a:p>
          </p:txBody>
        </p:sp>
        <p:sp>
          <p:nvSpPr>
            <p:cNvPr id="28" name="TextBox 27"/>
            <p:cNvSpPr txBox="1"/>
            <p:nvPr/>
          </p:nvSpPr>
          <p:spPr bwMode="auto">
            <a:xfrm>
              <a:off x="3667248" y="3933788"/>
              <a:ext cx="4752528" cy="307777"/>
            </a:xfrm>
            <a:prstGeom prst="rect">
              <a:avLst/>
            </a:prstGeom>
            <a:noFill/>
            <a:effectLst/>
          </p:spPr>
          <p:txBody>
            <a:bodyPr wrap="square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zh-TW" altLang="en-US" sz="1400" b="1" dirty="0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  <a:cs typeface="Arial" pitchFamily="34" charset="0"/>
                </a:rPr>
                <a:t>專案介紹</a:t>
              </a:r>
              <a:endParaRPr lang="en-US" altLang="ko-KR" sz="14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endParaRP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3526670" y="4373402"/>
            <a:ext cx="5069394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專案介紹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50559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CSS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深入探討</a:t>
            </a:r>
            <a:endParaRPr lang="ko-KR" altLang="en-US" dirty="0">
              <a:latin typeface="Microsoft JhengHei" panose="020B0604030504040204" pitchFamily="34" charset="-12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顏色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(Color)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14311" y="1255861"/>
            <a:ext cx="557864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■ </a:t>
            </a: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顏色</a:t>
            </a:r>
            <a:r>
              <a:rPr lang="en-US" altLang="zh-TW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 (Color)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12" name="TextBox 20"/>
          <p:cNvSpPr txBox="1"/>
          <p:nvPr/>
        </p:nvSpPr>
        <p:spPr>
          <a:xfrm>
            <a:off x="179512" y="1481887"/>
            <a:ext cx="6768752" cy="229293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顏色的指定有幾種方法，常用的有</a:t>
            </a:r>
            <a:r>
              <a:rPr lang="en-US" altLang="zh-TW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TW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顏色名</a:t>
            </a:r>
            <a:r>
              <a:rPr lang="en-US" altLang="zh-TW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:</a:t>
            </a:r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 只要是瀏覽器能懂的名字就可以。</a:t>
            </a:r>
            <a:r>
              <a:rPr lang="en-US" altLang="zh-TW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(e.g. </a:t>
            </a:r>
            <a:r>
              <a:rPr lang="en-US" altLang="zh-TW" sz="1100" dirty="0">
                <a:solidFill>
                  <a:srgbClr val="FF6347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“Tomato”</a:t>
            </a:r>
            <a:r>
              <a:rPr lang="en-US" altLang="zh-TW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, “</a:t>
            </a:r>
            <a:r>
              <a:rPr lang="en-US" altLang="zh-TW" sz="1100" dirty="0">
                <a:solidFill>
                  <a:srgbClr val="FFA5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Orange</a:t>
            </a:r>
            <a:r>
              <a:rPr lang="en-US" altLang="zh-TW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”… </a:t>
            </a:r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等</a:t>
            </a:r>
            <a:r>
              <a:rPr lang="en-US" altLang="zh-TW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TW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三原色</a:t>
            </a:r>
            <a:r>
              <a:rPr lang="en-US" altLang="zh-TW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:</a:t>
            </a:r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 可以指定紅，綠，藍的比率來調色。</a:t>
            </a:r>
            <a:endParaRPr lang="en-US" altLang="zh-TW" sz="11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Arial" pitchFamily="34" charset="0"/>
            </a:endParaRPr>
          </a:p>
          <a:p>
            <a:pPr marL="685800" lvl="1" indent="-228600">
              <a:buFont typeface="+mj-lt"/>
              <a:buAutoNum type="arabicPeriod"/>
            </a:pPr>
            <a:r>
              <a:rPr lang="en-US" altLang="zh-TW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RGB:  </a:t>
            </a:r>
            <a:r>
              <a:rPr lang="en-US" altLang="ja-JP" sz="1100" u="sng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rgb</a:t>
            </a:r>
            <a:r>
              <a:rPr lang="en-US" altLang="ja-JP" sz="1100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(255, 99, 71)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altLang="ja-JP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HEX(16</a:t>
            </a:r>
            <a:r>
              <a:rPr lang="zh-TW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進位</a:t>
            </a:r>
            <a:r>
              <a:rPr lang="en-US" altLang="zh-TW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)</a:t>
            </a:r>
            <a:r>
              <a:rPr lang="en-US" altLang="zh-TW" sz="1100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:  </a:t>
            </a:r>
            <a:r>
              <a:rPr lang="en-US" altLang="zh-TW" sz="11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#ff6347</a:t>
            </a:r>
            <a:r>
              <a:rPr lang="en-US" altLang="ja-JP" sz="11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  </a:t>
            </a:r>
          </a:p>
          <a:p>
            <a:pPr marL="685800" lvl="1" indent="-228600">
              <a:buFont typeface="+mj-lt"/>
              <a:buAutoNum type="arabicPeriod"/>
            </a:pPr>
            <a:endParaRPr lang="en-US" altLang="zh-TW" sz="1100" u="sng" dirty="0">
              <a:latin typeface="Microsoft JhengHei" panose="020B0604030504040204" pitchFamily="34" charset="-120"/>
              <a:ea typeface="Microsoft JhengHei" panose="020B0604030504040204" pitchFamily="34" charset="-120"/>
              <a:cs typeface="Arial" pitchFamily="34" charset="0"/>
            </a:endParaRPr>
          </a:p>
          <a:p>
            <a:pPr marL="685800" lvl="1" indent="-228600">
              <a:buFont typeface="+mj-lt"/>
              <a:buAutoNum type="arabicPeriod"/>
            </a:pPr>
            <a:endParaRPr lang="en-US" altLang="zh-TW" sz="1100" u="sng" dirty="0">
              <a:latin typeface="Microsoft JhengHei" panose="020B0604030504040204" pitchFamily="34" charset="-120"/>
              <a:ea typeface="Microsoft JhengHei" panose="020B0604030504040204" pitchFamily="34" charset="-120"/>
              <a:cs typeface="Arial" pitchFamily="34" charset="0"/>
            </a:endParaRPr>
          </a:p>
          <a:p>
            <a:pPr marL="685800" lvl="1" indent="-228600">
              <a:buFont typeface="+mj-lt"/>
              <a:buAutoNum type="arabicPeriod"/>
            </a:pPr>
            <a:endParaRPr lang="en-US" altLang="zh-TW" sz="1100" u="sng" dirty="0">
              <a:latin typeface="Microsoft JhengHei" panose="020B0604030504040204" pitchFamily="34" charset="-120"/>
              <a:ea typeface="Microsoft JhengHei" panose="020B0604030504040204" pitchFamily="34" charset="-120"/>
              <a:cs typeface="Arial" pitchFamily="34" charset="0"/>
            </a:endParaRPr>
          </a:p>
          <a:p>
            <a:pPr marL="685800" lvl="1" indent="-228600">
              <a:buFont typeface="+mj-lt"/>
              <a:buAutoNum type="arabicPeriod"/>
            </a:pPr>
            <a:endParaRPr lang="en-US" altLang="zh-TW" sz="1100" u="sng" dirty="0">
              <a:latin typeface="Microsoft JhengHei" panose="020B0604030504040204" pitchFamily="34" charset="-120"/>
              <a:ea typeface="Microsoft JhengHei" panose="020B0604030504040204" pitchFamily="34" charset="-120"/>
              <a:cs typeface="Arial" pitchFamily="34" charset="0"/>
            </a:endParaRPr>
          </a:p>
          <a:p>
            <a:pPr marL="685800" lvl="1" indent="-228600">
              <a:buFont typeface="+mj-lt"/>
              <a:buAutoNum type="arabicPeriod"/>
            </a:pPr>
            <a:endParaRPr lang="en-US" altLang="zh-TW" sz="1100" u="sng" dirty="0">
              <a:latin typeface="Microsoft JhengHei" panose="020B0604030504040204" pitchFamily="34" charset="-120"/>
              <a:ea typeface="Microsoft JhengHei" panose="020B0604030504040204" pitchFamily="34" charset="-120"/>
              <a:cs typeface="Arial" pitchFamily="34" charset="0"/>
            </a:endParaRP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altLang="zh-TW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HSL(Hue/Saturation/Lightness): </a:t>
            </a:r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指定顏色的 色相，飽和度，及彩度。</a:t>
            </a:r>
            <a:endParaRPr lang="en-US" altLang="zh-TW" sz="11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Arial" pitchFamily="34" charset="0"/>
            </a:endParaRP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US" altLang="zh-TW" sz="1100" u="sng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hsl</a:t>
            </a:r>
            <a:r>
              <a:rPr lang="en-US" altLang="zh-TW" sz="11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(9, 100%, 64%)</a:t>
            </a:r>
            <a:endParaRPr lang="en-US" altLang="zh-TW" sz="1100" u="sng" dirty="0">
              <a:solidFill>
                <a:schemeClr val="tx1">
                  <a:lumMod val="65000"/>
                  <a:lumOff val="3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Arial" pitchFamily="34" charset="0"/>
            </a:endParaRPr>
          </a:p>
          <a:p>
            <a:pPr lvl="1"/>
            <a:endParaRPr lang="en-US" altLang="zh-TW" sz="1100" u="sng" dirty="0">
              <a:solidFill>
                <a:schemeClr val="tx1">
                  <a:lumMod val="65000"/>
                  <a:lumOff val="3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5" name="正方形/長方形 4"/>
          <p:cNvSpPr/>
          <p:nvPr/>
        </p:nvSpPr>
        <p:spPr>
          <a:xfrm>
            <a:off x="5692953" y="1671246"/>
            <a:ext cx="3294112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050" dirty="0">
                <a:hlinkClick r:id="rId2"/>
              </a:rPr>
              <a:t>https://www.quackit.com/css/css_color_codes.cfm</a:t>
            </a:r>
            <a:endParaRPr lang="ja-JP" altLang="en-US" sz="1050" dirty="0"/>
          </a:p>
        </p:txBody>
      </p:sp>
      <p:sp>
        <p:nvSpPr>
          <p:cNvPr id="6" name="右矢印 5"/>
          <p:cNvSpPr/>
          <p:nvPr/>
        </p:nvSpPr>
        <p:spPr>
          <a:xfrm>
            <a:off x="5444329" y="1782753"/>
            <a:ext cx="144016" cy="45719"/>
          </a:xfrm>
          <a:prstGeom prst="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5691021" y="1501969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11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參考</a:t>
            </a:r>
            <a:endParaRPr kumimoji="1" lang="ja-JP" altLang="en-US" sz="11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6136" y="1997842"/>
            <a:ext cx="2100770" cy="630881"/>
          </a:xfrm>
          <a:prstGeom prst="rect">
            <a:avLst/>
          </a:prstGeom>
        </p:spPr>
      </p:pic>
      <p:sp>
        <p:nvSpPr>
          <p:cNvPr id="11" name="右矢印 10"/>
          <p:cNvSpPr/>
          <p:nvPr/>
        </p:nvSpPr>
        <p:spPr>
          <a:xfrm>
            <a:off x="2437722" y="2095626"/>
            <a:ext cx="144016" cy="45719"/>
          </a:xfrm>
          <a:prstGeom prst="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2666405" y="2036283"/>
            <a:ext cx="1015021" cy="553998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10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R: 255 </a:t>
            </a:r>
            <a:r>
              <a:rPr kumimoji="1" lang="en-US" altLang="ja-JP" sz="1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(0-255)</a:t>
            </a:r>
          </a:p>
          <a:p>
            <a:r>
              <a:rPr kumimoji="1" lang="en-US" altLang="ja-JP" sz="1000" dirty="0">
                <a:solidFill>
                  <a:srgbClr val="00B05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G: 99 </a:t>
            </a:r>
            <a:r>
              <a:rPr kumimoji="1" lang="en-US" altLang="ja-JP" sz="1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(0-255)</a:t>
            </a:r>
          </a:p>
          <a:p>
            <a:r>
              <a:rPr kumimoji="1" lang="en-US" altLang="ja-JP" sz="1000" dirty="0">
                <a:solidFill>
                  <a:srgbClr val="0070C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B: 71 </a:t>
            </a:r>
            <a:r>
              <a:rPr kumimoji="1" lang="en-US" altLang="ja-JP" sz="1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(0-255)</a:t>
            </a:r>
          </a:p>
        </p:txBody>
      </p:sp>
      <p:sp>
        <p:nvSpPr>
          <p:cNvPr id="13" name="右矢印 12"/>
          <p:cNvSpPr/>
          <p:nvPr/>
        </p:nvSpPr>
        <p:spPr>
          <a:xfrm rot="1800000">
            <a:off x="2075034" y="2421080"/>
            <a:ext cx="144016" cy="45719"/>
          </a:xfrm>
          <a:prstGeom prst="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1786728" y="2522731"/>
            <a:ext cx="793807" cy="553998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1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FF =&gt; 255</a:t>
            </a:r>
          </a:p>
          <a:p>
            <a:r>
              <a:rPr kumimoji="1" lang="en-US" altLang="ja-JP" sz="1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63 =&gt; 99</a:t>
            </a:r>
          </a:p>
          <a:p>
            <a:r>
              <a:rPr kumimoji="1" lang="en-US" altLang="ja-JP" sz="1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47 =&gt; 71</a:t>
            </a:r>
          </a:p>
        </p:txBody>
      </p:sp>
      <p:sp>
        <p:nvSpPr>
          <p:cNvPr id="15" name="TextBox 20"/>
          <p:cNvSpPr txBox="1"/>
          <p:nvPr/>
        </p:nvSpPr>
        <p:spPr>
          <a:xfrm>
            <a:off x="381223" y="4073773"/>
            <a:ext cx="6443586" cy="769441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r>
              <a:rPr lang="en-US" altLang="ja-JP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※</a:t>
            </a:r>
            <a:r>
              <a:rPr lang="zh-TW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色彩學是一門大學問，除了上述之外還有其他的表示法。</a:t>
            </a:r>
            <a:endParaRPr lang="en-US" altLang="zh-TW" sz="11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Arial" pitchFamily="34" charset="0"/>
            </a:endParaRPr>
          </a:p>
          <a:p>
            <a:endParaRPr lang="en-US" altLang="zh-TW" sz="11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Arial" pitchFamily="34" charset="0"/>
            </a:endParaRPr>
          </a:p>
          <a:p>
            <a:r>
              <a:rPr lang="zh-TW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    但一般應用上，只要知道</a:t>
            </a:r>
            <a:r>
              <a:rPr lang="ja-JP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「</a:t>
            </a:r>
            <a:r>
              <a:rPr lang="zh-TW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顏色名</a:t>
            </a:r>
            <a:r>
              <a:rPr lang="ja-JP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」</a:t>
            </a:r>
            <a:r>
              <a:rPr lang="zh-TW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，</a:t>
            </a:r>
            <a:r>
              <a:rPr lang="ja-JP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「</a:t>
            </a:r>
            <a:r>
              <a:rPr lang="en-US" altLang="zh-TW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RGB</a:t>
            </a:r>
            <a:r>
              <a:rPr lang="ja-JP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」</a:t>
            </a:r>
            <a:r>
              <a:rPr lang="zh-TW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，及</a:t>
            </a:r>
            <a:r>
              <a:rPr lang="ja-JP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「</a:t>
            </a:r>
            <a:r>
              <a:rPr lang="en-US" altLang="zh-TW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HEX</a:t>
            </a:r>
            <a:r>
              <a:rPr lang="ja-JP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」</a:t>
            </a:r>
            <a:r>
              <a:rPr lang="zh-TW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三種表示法就可以解決大部分的需求。</a:t>
            </a:r>
            <a:endParaRPr lang="en-US" altLang="zh-TW" sz="11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Arial" pitchFamily="34" charset="0"/>
            </a:endParaRPr>
          </a:p>
          <a:p>
            <a:endParaRPr lang="en-US" altLang="zh-TW" sz="11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23126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四角形: 角を丸くする 3">
            <a:extLst>
              <a:ext uri="{FF2B5EF4-FFF2-40B4-BE49-F238E27FC236}">
                <a16:creationId xmlns="" xmlns:a16="http://schemas.microsoft.com/office/drawing/2014/main" id="{AF3EDA83-041A-488C-929D-E289A0B798C3}"/>
              </a:ext>
            </a:extLst>
          </p:cNvPr>
          <p:cNvSpPr/>
          <p:nvPr/>
        </p:nvSpPr>
        <p:spPr>
          <a:xfrm>
            <a:off x="5220072" y="1707655"/>
            <a:ext cx="3672408" cy="676672"/>
          </a:xfrm>
          <a:prstGeom prst="roundRect">
            <a:avLst>
              <a:gd name="adj" fmla="val 8603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顏色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(Color)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14311" y="1255861"/>
            <a:ext cx="557864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■ </a:t>
            </a: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背景色</a:t>
            </a:r>
            <a:r>
              <a:rPr lang="en-US" altLang="zh-TW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(background-color)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16" name="TextBox 20"/>
          <p:cNvSpPr txBox="1"/>
          <p:nvPr/>
        </p:nvSpPr>
        <p:spPr>
          <a:xfrm>
            <a:off x="135527" y="1928615"/>
            <a:ext cx="141213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■ </a:t>
            </a: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文字色</a:t>
            </a:r>
            <a:r>
              <a:rPr lang="en-US" altLang="zh-TW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(color)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18" name="正方形/長方形 17"/>
          <p:cNvSpPr/>
          <p:nvPr/>
        </p:nvSpPr>
        <p:spPr>
          <a:xfrm>
            <a:off x="323528" y="1615901"/>
            <a:ext cx="1800200" cy="23083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sz="900" dirty="0">
                <a:solidFill>
                  <a:srgbClr val="9CDCFE"/>
                </a:solidFill>
                <a:latin typeface="Consolas" panose="020B0609020204030204" pitchFamily="49" charset="0"/>
              </a:rPr>
              <a:t>background-color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altLang="ja-JP" sz="900" dirty="0">
                <a:solidFill>
                  <a:srgbClr val="CE9178"/>
                </a:solidFill>
                <a:latin typeface="Consolas" panose="020B0609020204030204" pitchFamily="49" charset="0"/>
              </a:rPr>
              <a:t>tomato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19" name="正方形/長方形 18"/>
          <p:cNvSpPr/>
          <p:nvPr/>
        </p:nvSpPr>
        <p:spPr>
          <a:xfrm>
            <a:off x="315968" y="2268910"/>
            <a:ext cx="1879768" cy="23083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sz="900" dirty="0">
                <a:solidFill>
                  <a:srgbClr val="9CDCFE"/>
                </a:solidFill>
                <a:latin typeface="Consolas" panose="020B0609020204030204" pitchFamily="49" charset="0"/>
              </a:rPr>
              <a:t>color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altLang="ja-JP" sz="900" dirty="0" err="1">
                <a:solidFill>
                  <a:srgbClr val="CE9178"/>
                </a:solidFill>
                <a:latin typeface="Consolas" panose="020B0609020204030204" pitchFamily="49" charset="0"/>
              </a:rPr>
              <a:t>rgb</a:t>
            </a:r>
            <a:r>
              <a:rPr lang="en-US" altLang="ja-JP" sz="900" dirty="0">
                <a:solidFill>
                  <a:srgbClr val="CE9178"/>
                </a:solidFill>
                <a:latin typeface="Consolas" panose="020B0609020204030204" pitchFamily="49" charset="0"/>
              </a:rPr>
              <a:t>(255, 255, 255)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2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123478"/>
            <a:ext cx="9144000" cy="576064"/>
          </a:xfrm>
        </p:spPr>
        <p:txBody>
          <a:bodyPr/>
          <a:lstStyle/>
          <a:p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CSS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深入探討</a:t>
            </a:r>
            <a:endParaRPr lang="ko-KR" altLang="en-US" dirty="0">
              <a:latin typeface="Microsoft JhengHei" panose="020B0604030504040204" pitchFamily="34" charset="-120"/>
            </a:endParaRPr>
          </a:p>
        </p:txBody>
      </p:sp>
      <p:sp>
        <p:nvSpPr>
          <p:cNvPr id="2" name="正方形/長方形 1">
            <a:extLst>
              <a:ext uri="{FF2B5EF4-FFF2-40B4-BE49-F238E27FC236}">
                <a16:creationId xmlns="" xmlns:a16="http://schemas.microsoft.com/office/drawing/2014/main" id="{F51784F3-5DEB-42D8-BC92-A704E97E3F3D}"/>
              </a:ext>
            </a:extLst>
          </p:cNvPr>
          <p:cNvSpPr/>
          <p:nvPr/>
        </p:nvSpPr>
        <p:spPr>
          <a:xfrm>
            <a:off x="5325065" y="2006138"/>
            <a:ext cx="338437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dirty="0">
                <a:hlinkClick r:id="rId2"/>
              </a:rPr>
              <a:t>https://www.w3schools.com/css/css_colors.asp</a:t>
            </a:r>
            <a:endParaRPr lang="ja-JP" altLang="en-US" sz="1200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="" xmlns:a16="http://schemas.microsoft.com/office/drawing/2014/main" id="{AC7C1713-0F57-48C8-B053-06D489DF3E7B}"/>
              </a:ext>
            </a:extLst>
          </p:cNvPr>
          <p:cNvSpPr txBox="1"/>
          <p:nvPr/>
        </p:nvSpPr>
        <p:spPr>
          <a:xfrm>
            <a:off x="5333475" y="1759917"/>
            <a:ext cx="9108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■ </a:t>
            </a:r>
            <a:r>
              <a:rPr kumimoji="1" lang="en-US" altLang="ja-JP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Demo!</a:t>
            </a:r>
            <a:endParaRPr kumimoji="1" lang="ja-JP" altLang="en-US" sz="1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6" name="図 5">
            <a:extLst>
              <a:ext uri="{FF2B5EF4-FFF2-40B4-BE49-F238E27FC236}">
                <a16:creationId xmlns="" xmlns:a16="http://schemas.microsoft.com/office/drawing/2014/main" id="{62AC2D42-75E8-412F-9266-EC75C3C3C6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8112"/>
          <a:stretch/>
        </p:blipFill>
        <p:spPr>
          <a:xfrm>
            <a:off x="2573286" y="1747563"/>
            <a:ext cx="2341243" cy="5908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8" name="直線矢印コネクタ 7">
            <a:extLst>
              <a:ext uri="{FF2B5EF4-FFF2-40B4-BE49-F238E27FC236}">
                <a16:creationId xmlns="" xmlns:a16="http://schemas.microsoft.com/office/drawing/2014/main" id="{773C548A-B439-4C6C-B8DA-EFEF62F47A50}"/>
              </a:ext>
            </a:extLst>
          </p:cNvPr>
          <p:cNvCxnSpPr>
            <a:cxnSpLocks/>
            <a:stCxn id="18" idx="3"/>
          </p:cNvCxnSpPr>
          <p:nvPr/>
        </p:nvCxnSpPr>
        <p:spPr>
          <a:xfrm>
            <a:off x="2123728" y="1731317"/>
            <a:ext cx="504056" cy="1408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直線矢印コネクタ 10">
            <a:extLst>
              <a:ext uri="{FF2B5EF4-FFF2-40B4-BE49-F238E27FC236}">
                <a16:creationId xmlns="" xmlns:a16="http://schemas.microsoft.com/office/drawing/2014/main" id="{09C16A01-94F4-4CCF-BF3A-779511D9A5A1}"/>
              </a:ext>
            </a:extLst>
          </p:cNvPr>
          <p:cNvCxnSpPr>
            <a:stCxn id="19" idx="3"/>
          </p:cNvCxnSpPr>
          <p:nvPr/>
        </p:nvCxnSpPr>
        <p:spPr>
          <a:xfrm flipV="1">
            <a:off x="2195736" y="2144637"/>
            <a:ext cx="559197" cy="2396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テキスト ボックス 12">
            <a:extLst>
              <a:ext uri="{FF2B5EF4-FFF2-40B4-BE49-F238E27FC236}">
                <a16:creationId xmlns="" xmlns:a16="http://schemas.microsoft.com/office/drawing/2014/main" id="{421D718A-7804-4D4A-9325-376AB3C0BE7D}"/>
              </a:ext>
            </a:extLst>
          </p:cNvPr>
          <p:cNvSpPr txBox="1"/>
          <p:nvPr/>
        </p:nvSpPr>
        <p:spPr>
          <a:xfrm>
            <a:off x="3099407" y="1285898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背景</a:t>
            </a:r>
            <a:r>
              <a:rPr kumimoji="1" lang="ja-JP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：</a:t>
            </a:r>
            <a:r>
              <a:rPr kumimoji="1"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番茄色</a:t>
            </a:r>
            <a:endParaRPr kumimoji="1" lang="en-US" altLang="zh-TW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kumimoji="1"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文字</a:t>
            </a:r>
            <a:r>
              <a:rPr kumimoji="1" lang="ja-JP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：</a:t>
            </a:r>
            <a:r>
              <a:rPr kumimoji="1"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白色</a:t>
            </a:r>
            <a:endParaRPr kumimoji="1" lang="ja-JP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0" name="TextBox 20">
            <a:extLst>
              <a:ext uri="{FF2B5EF4-FFF2-40B4-BE49-F238E27FC236}">
                <a16:creationId xmlns="" xmlns:a16="http://schemas.microsoft.com/office/drawing/2014/main" id="{54A33AC5-FD25-4C02-9CA7-AB2EDC69ADB1}"/>
              </a:ext>
            </a:extLst>
          </p:cNvPr>
          <p:cNvSpPr txBox="1"/>
          <p:nvPr/>
        </p:nvSpPr>
        <p:spPr>
          <a:xfrm>
            <a:off x="135526" y="2585142"/>
            <a:ext cx="2276233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ja-JP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※</a:t>
            </a:r>
            <a:r>
              <a:rPr lang="ja-JP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 </a:t>
            </a: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邊框色</a:t>
            </a:r>
            <a:r>
              <a:rPr lang="en-US" altLang="zh-TW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(border-color)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23" name="正方形/長方形 22">
            <a:extLst>
              <a:ext uri="{FF2B5EF4-FFF2-40B4-BE49-F238E27FC236}">
                <a16:creationId xmlns="" xmlns:a16="http://schemas.microsoft.com/office/drawing/2014/main" id="{E7BF493A-ECFC-443A-A59F-D2D789500ED5}"/>
              </a:ext>
            </a:extLst>
          </p:cNvPr>
          <p:cNvSpPr/>
          <p:nvPr/>
        </p:nvSpPr>
        <p:spPr>
          <a:xfrm>
            <a:off x="315968" y="2925437"/>
            <a:ext cx="1879768" cy="36933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sz="900" dirty="0">
                <a:solidFill>
                  <a:srgbClr val="9CDCFE"/>
                </a:solidFill>
                <a:latin typeface="Consolas" panose="020B0609020204030204" pitchFamily="49" charset="0"/>
              </a:rPr>
              <a:t>border-color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altLang="ja-JP" sz="900" dirty="0">
                <a:solidFill>
                  <a:srgbClr val="CE9178"/>
                </a:solidFill>
                <a:latin typeface="Consolas" panose="020B0609020204030204" pitchFamily="49" charset="0"/>
              </a:rPr>
              <a:t>tomato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ja-JP" sz="900" dirty="0">
                <a:solidFill>
                  <a:srgbClr val="9CDCFE"/>
                </a:solidFill>
                <a:latin typeface="Consolas" panose="020B0609020204030204" pitchFamily="49" charset="0"/>
              </a:rPr>
              <a:t>border-style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altLang="ja-JP" sz="900" dirty="0">
                <a:solidFill>
                  <a:srgbClr val="CE9178"/>
                </a:solidFill>
                <a:latin typeface="Consolas" panose="020B0609020204030204" pitchFamily="49" charset="0"/>
              </a:rPr>
              <a:t>solid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</p:txBody>
      </p:sp>
      <p:pic>
        <p:nvPicPr>
          <p:cNvPr id="14" name="図 13">
            <a:extLst>
              <a:ext uri="{FF2B5EF4-FFF2-40B4-BE49-F238E27FC236}">
                <a16:creationId xmlns="" xmlns:a16="http://schemas.microsoft.com/office/drawing/2014/main" id="{D9012481-9F67-4BDE-AC8A-84E535F33C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2673" y="3521246"/>
            <a:ext cx="3292029" cy="4382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24" name="直線矢印コネクタ 23">
            <a:extLst>
              <a:ext uri="{FF2B5EF4-FFF2-40B4-BE49-F238E27FC236}">
                <a16:creationId xmlns="" xmlns:a16="http://schemas.microsoft.com/office/drawing/2014/main" id="{740CBE1D-7DFE-47DD-A757-A67AB63B8247}"/>
              </a:ext>
            </a:extLst>
          </p:cNvPr>
          <p:cNvCxnSpPr>
            <a:cxnSpLocks/>
          </p:cNvCxnSpPr>
          <p:nvPr/>
        </p:nvCxnSpPr>
        <p:spPr>
          <a:xfrm flipH="1">
            <a:off x="1979712" y="3075408"/>
            <a:ext cx="144016" cy="5612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63117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699790" y="2067694"/>
            <a:ext cx="3744416" cy="576063"/>
          </a:xfrm>
        </p:spPr>
        <p:txBody>
          <a:bodyPr/>
          <a:lstStyle/>
          <a:p>
            <a:r>
              <a:rPr lang="zh-TW" altLang="en-US" dirty="0">
                <a:latin typeface="Microsoft JhengHei" panose="020B0604030504040204" pitchFamily="34" charset="-120"/>
              </a:rPr>
              <a:t>文字與字體</a:t>
            </a:r>
            <a:endParaRPr lang="ko-KR" altLang="en-US" dirty="0">
              <a:latin typeface="Microsoft JhengHei" panose="020B0604030504040204" pitchFamily="34" charset="-12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771800" y="2643757"/>
            <a:ext cx="3744416" cy="288032"/>
          </a:xfrm>
        </p:spPr>
        <p:txBody>
          <a:bodyPr/>
          <a:lstStyle/>
          <a:p>
            <a:pPr lvl="0"/>
            <a:r>
              <a:rPr lang="en-US" altLang="ko-KR" dirty="0"/>
              <a:t>Text &amp; Font</a:t>
            </a:r>
          </a:p>
        </p:txBody>
      </p:sp>
    </p:spTree>
    <p:extLst>
      <p:ext uri="{BB962C8B-B14F-4D97-AF65-F5344CB8AC3E}">
        <p14:creationId xmlns:p14="http://schemas.microsoft.com/office/powerpoint/2010/main" val="41924083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四角形: 角を丸くする 3">
            <a:extLst>
              <a:ext uri="{FF2B5EF4-FFF2-40B4-BE49-F238E27FC236}">
                <a16:creationId xmlns="" xmlns:a16="http://schemas.microsoft.com/office/drawing/2014/main" id="{AF3EDA83-041A-488C-929D-E289A0B798C3}"/>
              </a:ext>
            </a:extLst>
          </p:cNvPr>
          <p:cNvSpPr/>
          <p:nvPr/>
        </p:nvSpPr>
        <p:spPr>
          <a:xfrm>
            <a:off x="5292080" y="4227934"/>
            <a:ext cx="3672408" cy="792088"/>
          </a:xfrm>
          <a:prstGeom prst="roundRect">
            <a:avLst>
              <a:gd name="adj" fmla="val 8603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文字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(Text)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14311" y="1255861"/>
            <a:ext cx="557864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■ </a:t>
            </a: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文字對齊</a:t>
            </a:r>
            <a:r>
              <a:rPr lang="en-US" altLang="zh-TW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(text-align)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16" name="TextBox 20"/>
          <p:cNvSpPr txBox="1"/>
          <p:nvPr/>
        </p:nvSpPr>
        <p:spPr>
          <a:xfrm>
            <a:off x="135527" y="1928615"/>
            <a:ext cx="254977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■ </a:t>
            </a: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文字裝飾</a:t>
            </a:r>
            <a:r>
              <a:rPr lang="en-US" altLang="zh-TW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(text-decoration)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18" name="正方形/長方形 17"/>
          <p:cNvSpPr/>
          <p:nvPr/>
        </p:nvSpPr>
        <p:spPr>
          <a:xfrm>
            <a:off x="323528" y="1615901"/>
            <a:ext cx="1800200" cy="23083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sz="900" dirty="0">
                <a:solidFill>
                  <a:srgbClr val="9CDCFE"/>
                </a:solidFill>
                <a:latin typeface="Consolas" panose="020B0609020204030204" pitchFamily="49" charset="0"/>
              </a:rPr>
              <a:t>text-align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altLang="ja-JP" sz="900" dirty="0">
                <a:solidFill>
                  <a:srgbClr val="CE9178"/>
                </a:solidFill>
                <a:latin typeface="Consolas" panose="020B0609020204030204" pitchFamily="49" charset="0"/>
              </a:rPr>
              <a:t>center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19" name="正方形/長方形 18"/>
          <p:cNvSpPr/>
          <p:nvPr/>
        </p:nvSpPr>
        <p:spPr>
          <a:xfrm>
            <a:off x="315968" y="2268910"/>
            <a:ext cx="2743864" cy="23083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sz="900" dirty="0">
                <a:solidFill>
                  <a:srgbClr val="9CDCFE"/>
                </a:solidFill>
                <a:latin typeface="Consolas" panose="020B0609020204030204" pitchFamily="49" charset="0"/>
              </a:rPr>
              <a:t>text-decoration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altLang="ja-JP" sz="900" dirty="0">
                <a:solidFill>
                  <a:srgbClr val="CE9178"/>
                </a:solidFill>
                <a:latin typeface="Consolas" panose="020B0609020204030204" pitchFamily="49" charset="0"/>
              </a:rPr>
              <a:t>underline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2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123478"/>
            <a:ext cx="9144000" cy="576064"/>
          </a:xfrm>
        </p:spPr>
        <p:txBody>
          <a:bodyPr/>
          <a:lstStyle/>
          <a:p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CSS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深入探討</a:t>
            </a:r>
            <a:endParaRPr lang="ko-KR" altLang="en-US" dirty="0">
              <a:latin typeface="Microsoft JhengHei" panose="020B0604030504040204" pitchFamily="34" charset="-120"/>
            </a:endParaRPr>
          </a:p>
        </p:txBody>
      </p:sp>
      <p:sp>
        <p:nvSpPr>
          <p:cNvPr id="2" name="正方形/長方形 1">
            <a:extLst>
              <a:ext uri="{FF2B5EF4-FFF2-40B4-BE49-F238E27FC236}">
                <a16:creationId xmlns="" xmlns:a16="http://schemas.microsoft.com/office/drawing/2014/main" id="{F51784F3-5DEB-42D8-BC92-A704E97E3F3D}"/>
              </a:ext>
            </a:extLst>
          </p:cNvPr>
          <p:cNvSpPr/>
          <p:nvPr/>
        </p:nvSpPr>
        <p:spPr>
          <a:xfrm>
            <a:off x="5397073" y="4526417"/>
            <a:ext cx="338437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dirty="0">
                <a:hlinkClick r:id="rId2"/>
              </a:rPr>
              <a:t>https://www.w3schools.com/css/css_text.asp</a:t>
            </a:r>
            <a:endParaRPr lang="en-US" altLang="ja-JP" sz="1200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="" xmlns:a16="http://schemas.microsoft.com/office/drawing/2014/main" id="{AC7C1713-0F57-48C8-B053-06D489DF3E7B}"/>
              </a:ext>
            </a:extLst>
          </p:cNvPr>
          <p:cNvSpPr txBox="1"/>
          <p:nvPr/>
        </p:nvSpPr>
        <p:spPr>
          <a:xfrm>
            <a:off x="5405483" y="4280196"/>
            <a:ext cx="9108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■ </a:t>
            </a:r>
            <a:r>
              <a:rPr kumimoji="1" lang="en-US" altLang="ja-JP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Demo!</a:t>
            </a:r>
            <a:endParaRPr kumimoji="1" lang="ja-JP" altLang="en-US" sz="1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5" name="TextBox 20">
            <a:extLst>
              <a:ext uri="{FF2B5EF4-FFF2-40B4-BE49-F238E27FC236}">
                <a16:creationId xmlns="" xmlns:a16="http://schemas.microsoft.com/office/drawing/2014/main" id="{CF165204-673F-40BF-B712-B614764AA06B}"/>
              </a:ext>
            </a:extLst>
          </p:cNvPr>
          <p:cNvSpPr txBox="1"/>
          <p:nvPr/>
        </p:nvSpPr>
        <p:spPr>
          <a:xfrm>
            <a:off x="135526" y="2578557"/>
            <a:ext cx="3212337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■ </a:t>
            </a: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文字轉換</a:t>
            </a:r>
            <a:r>
              <a:rPr lang="en-US" altLang="zh-TW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(text-transformation)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26" name="正方形/長方形 25">
            <a:extLst>
              <a:ext uri="{FF2B5EF4-FFF2-40B4-BE49-F238E27FC236}">
                <a16:creationId xmlns="" xmlns:a16="http://schemas.microsoft.com/office/drawing/2014/main" id="{4DE76330-0971-4E29-8FF6-DCA2CB331E2A}"/>
              </a:ext>
            </a:extLst>
          </p:cNvPr>
          <p:cNvSpPr/>
          <p:nvPr/>
        </p:nvSpPr>
        <p:spPr>
          <a:xfrm>
            <a:off x="315968" y="2918852"/>
            <a:ext cx="2743864" cy="23083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sz="900" dirty="0">
                <a:solidFill>
                  <a:srgbClr val="9CDCFE"/>
                </a:solidFill>
                <a:latin typeface="Consolas" panose="020B0609020204030204" pitchFamily="49" charset="0"/>
              </a:rPr>
              <a:t>text-transformation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altLang="ja-JP" sz="900" dirty="0">
                <a:solidFill>
                  <a:srgbClr val="CE9178"/>
                </a:solidFill>
                <a:latin typeface="Consolas" panose="020B0609020204030204" pitchFamily="49" charset="0"/>
              </a:rPr>
              <a:t>uppercase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</p:txBody>
      </p:sp>
      <p:pic>
        <p:nvPicPr>
          <p:cNvPr id="6" name="図 5">
            <a:extLst>
              <a:ext uri="{FF2B5EF4-FFF2-40B4-BE49-F238E27FC236}">
                <a16:creationId xmlns="" xmlns:a16="http://schemas.microsoft.com/office/drawing/2014/main" id="{9F947539-1408-4C88-9048-523F637935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9872" y="1553137"/>
            <a:ext cx="3054362" cy="307778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8" name="図 7">
            <a:extLst>
              <a:ext uri="{FF2B5EF4-FFF2-40B4-BE49-F238E27FC236}">
                <a16:creationId xmlns="" xmlns:a16="http://schemas.microsoft.com/office/drawing/2014/main" id="{531FFE7F-C15F-469D-940E-5F35535C14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2893" y="2198120"/>
            <a:ext cx="1080120" cy="378042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9" name="図 8">
            <a:extLst>
              <a:ext uri="{FF2B5EF4-FFF2-40B4-BE49-F238E27FC236}">
                <a16:creationId xmlns="" xmlns:a16="http://schemas.microsoft.com/office/drawing/2014/main" id="{3ACBC16F-DC21-4E61-8043-1437B00F0A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35930" y="2198120"/>
            <a:ext cx="1436365" cy="381336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0" name="図 9">
            <a:extLst>
              <a:ext uri="{FF2B5EF4-FFF2-40B4-BE49-F238E27FC236}">
                <a16:creationId xmlns="" xmlns:a16="http://schemas.microsoft.com/office/drawing/2014/main" id="{41BE5826-7677-4B32-82BD-3570740C2F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89926" y="2197465"/>
            <a:ext cx="1944216" cy="381092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1" name="図 10">
            <a:extLst>
              <a:ext uri="{FF2B5EF4-FFF2-40B4-BE49-F238E27FC236}">
                <a16:creationId xmlns="" xmlns:a16="http://schemas.microsoft.com/office/drawing/2014/main" id="{8E2468C5-55A4-42B9-B527-1BD133A29B1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72584" y="2898208"/>
            <a:ext cx="1563055" cy="1232719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20" name="正方形/長方形 19">
            <a:extLst>
              <a:ext uri="{FF2B5EF4-FFF2-40B4-BE49-F238E27FC236}">
                <a16:creationId xmlns="" xmlns:a16="http://schemas.microsoft.com/office/drawing/2014/main" id="{FF6F9148-A712-4801-B061-67F14FBFC7FE}"/>
              </a:ext>
            </a:extLst>
          </p:cNvPr>
          <p:cNvSpPr/>
          <p:nvPr/>
        </p:nvSpPr>
        <p:spPr>
          <a:xfrm>
            <a:off x="315968" y="3201946"/>
            <a:ext cx="1436365" cy="23083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sz="9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ja-JP" sz="900" dirty="0">
                <a:solidFill>
                  <a:srgbClr val="569CD6"/>
                </a:solidFill>
                <a:latin typeface="Consolas" panose="020B0609020204030204" pitchFamily="49" charset="0"/>
              </a:rPr>
              <a:t>p</a:t>
            </a:r>
            <a:r>
              <a:rPr lang="en-US" altLang="ja-JP" sz="9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Sample Text</a:t>
            </a:r>
            <a:r>
              <a:rPr lang="en-US" altLang="ja-JP" sz="9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ja-JP" sz="900" dirty="0">
                <a:solidFill>
                  <a:srgbClr val="569CD6"/>
                </a:solidFill>
                <a:latin typeface="Consolas" panose="020B0609020204030204" pitchFamily="49" charset="0"/>
              </a:rPr>
              <a:t>p</a:t>
            </a:r>
            <a:r>
              <a:rPr lang="en-US" altLang="ja-JP" sz="9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900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="" xmlns:a16="http://schemas.microsoft.com/office/drawing/2014/main" id="{821149E8-8E71-4BC6-B94E-24B868F10073}"/>
              </a:ext>
            </a:extLst>
          </p:cNvPr>
          <p:cNvSpPr txBox="1"/>
          <p:nvPr/>
        </p:nvSpPr>
        <p:spPr>
          <a:xfrm>
            <a:off x="5168659" y="2948947"/>
            <a:ext cx="843501" cy="2616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1100" i="1" dirty="0"/>
              <a:t>uppercase</a:t>
            </a:r>
            <a:endParaRPr kumimoji="1" lang="ja-JP" altLang="en-US" sz="1100" i="1" dirty="0"/>
          </a:p>
        </p:txBody>
      </p:sp>
      <p:sp>
        <p:nvSpPr>
          <p:cNvPr id="23" name="テキスト ボックス 22">
            <a:extLst>
              <a:ext uri="{FF2B5EF4-FFF2-40B4-BE49-F238E27FC236}">
                <a16:creationId xmlns="" xmlns:a16="http://schemas.microsoft.com/office/drawing/2014/main" id="{C4450338-879B-4A27-A9CF-39EEA71F1DD5}"/>
              </a:ext>
            </a:extLst>
          </p:cNvPr>
          <p:cNvSpPr txBox="1"/>
          <p:nvPr/>
        </p:nvSpPr>
        <p:spPr>
          <a:xfrm>
            <a:off x="5152893" y="3378235"/>
            <a:ext cx="821059" cy="2616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1100" i="1" dirty="0"/>
              <a:t>lowercase</a:t>
            </a:r>
            <a:endParaRPr kumimoji="1" lang="ja-JP" altLang="en-US" sz="1100" i="1" dirty="0"/>
          </a:p>
        </p:txBody>
      </p:sp>
      <p:sp>
        <p:nvSpPr>
          <p:cNvPr id="24" name="テキスト ボックス 23">
            <a:extLst>
              <a:ext uri="{FF2B5EF4-FFF2-40B4-BE49-F238E27FC236}">
                <a16:creationId xmlns="" xmlns:a16="http://schemas.microsoft.com/office/drawing/2014/main" id="{F37D4C40-0D7D-409E-9535-85464D686A53}"/>
              </a:ext>
            </a:extLst>
          </p:cNvPr>
          <p:cNvSpPr txBox="1"/>
          <p:nvPr/>
        </p:nvSpPr>
        <p:spPr>
          <a:xfrm>
            <a:off x="5168659" y="3755261"/>
            <a:ext cx="774571" cy="2616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1100" i="1" dirty="0"/>
              <a:t>capitalize</a:t>
            </a:r>
            <a:endParaRPr kumimoji="1" lang="ja-JP" altLang="en-US" sz="1100" i="1" dirty="0"/>
          </a:p>
        </p:txBody>
      </p:sp>
    </p:spTree>
    <p:extLst>
      <p:ext uri="{BB962C8B-B14F-4D97-AF65-F5344CB8AC3E}">
        <p14:creationId xmlns:p14="http://schemas.microsoft.com/office/powerpoint/2010/main" val="40430647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字型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(Font)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14311" y="1255861"/>
            <a:ext cx="1217329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■ </a:t>
            </a: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字型簡介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2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123478"/>
            <a:ext cx="9144000" cy="576064"/>
          </a:xfrm>
        </p:spPr>
        <p:txBody>
          <a:bodyPr/>
          <a:lstStyle/>
          <a:p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CSS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深入探討</a:t>
            </a:r>
            <a:endParaRPr lang="ko-KR" altLang="en-US" dirty="0">
              <a:latin typeface="Microsoft JhengHei" panose="020B0604030504040204" pitchFamily="34" charset="-120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="" xmlns:a16="http://schemas.microsoft.com/office/drawing/2014/main" id="{2BA406B1-D63B-4027-ABCE-153E67BA98F2}"/>
              </a:ext>
            </a:extLst>
          </p:cNvPr>
          <p:cNvSpPr txBox="1"/>
          <p:nvPr/>
        </p:nvSpPr>
        <p:spPr>
          <a:xfrm>
            <a:off x="395536" y="1618307"/>
            <a:ext cx="1383712" cy="338554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TW" sz="1600" dirty="0"/>
              <a:t>serif (</a:t>
            </a:r>
            <a:r>
              <a:rPr kumimoji="1" lang="zh-TW" altLang="en-US" sz="1600" dirty="0"/>
              <a:t>襯線體</a:t>
            </a:r>
            <a:r>
              <a:rPr kumimoji="1" lang="en-US" altLang="zh-TW" sz="1600" dirty="0"/>
              <a:t>)</a:t>
            </a:r>
            <a:endParaRPr kumimoji="1" lang="ja-JP" altLang="en-US" sz="1600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="" xmlns:a16="http://schemas.microsoft.com/office/drawing/2014/main" id="{68DD9B6E-15C8-453F-AB2F-76A18C9F5D6D}"/>
              </a:ext>
            </a:extLst>
          </p:cNvPr>
          <p:cNvSpPr txBox="1"/>
          <p:nvPr/>
        </p:nvSpPr>
        <p:spPr>
          <a:xfrm>
            <a:off x="3345459" y="1618307"/>
            <a:ext cx="2090637" cy="338554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TW" sz="1600" dirty="0"/>
              <a:t>sans-serif (</a:t>
            </a:r>
            <a:r>
              <a:rPr kumimoji="1" lang="zh-TW" altLang="en-US" sz="1600" dirty="0"/>
              <a:t>無襯線體</a:t>
            </a:r>
            <a:r>
              <a:rPr kumimoji="1" lang="en-US" altLang="zh-TW" sz="1600" dirty="0"/>
              <a:t>)</a:t>
            </a:r>
            <a:endParaRPr kumimoji="1" lang="ja-JP" altLang="en-US" sz="1600" dirty="0"/>
          </a:p>
        </p:txBody>
      </p:sp>
      <p:sp>
        <p:nvSpPr>
          <p:cNvPr id="12" name="テキスト ボックス 11">
            <a:extLst>
              <a:ext uri="{FF2B5EF4-FFF2-40B4-BE49-F238E27FC236}">
                <a16:creationId xmlns="" xmlns:a16="http://schemas.microsoft.com/office/drawing/2014/main" id="{241A03E4-8DCA-40BD-98B0-EE28AEC55EAC}"/>
              </a:ext>
            </a:extLst>
          </p:cNvPr>
          <p:cNvSpPr txBox="1"/>
          <p:nvPr/>
        </p:nvSpPr>
        <p:spPr>
          <a:xfrm>
            <a:off x="5958713" y="1618307"/>
            <a:ext cx="1997663" cy="338554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TW" sz="1600" dirty="0"/>
              <a:t>monospace(</a:t>
            </a:r>
            <a:r>
              <a:rPr kumimoji="1" lang="zh-TW" altLang="en-US" sz="1600" dirty="0"/>
              <a:t>等寬體</a:t>
            </a:r>
            <a:r>
              <a:rPr kumimoji="1" lang="en-US" altLang="zh-TW" sz="1600" dirty="0"/>
              <a:t>)</a:t>
            </a:r>
            <a:endParaRPr kumimoji="1" lang="ja-JP" altLang="en-US" sz="1600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="" xmlns:a16="http://schemas.microsoft.com/office/drawing/2014/main" id="{A1D8620D-EC57-4D3B-8EF8-4BD0B92815BD}"/>
              </a:ext>
            </a:extLst>
          </p:cNvPr>
          <p:cNvSpPr txBox="1"/>
          <p:nvPr/>
        </p:nvSpPr>
        <p:spPr>
          <a:xfrm>
            <a:off x="458139" y="2183726"/>
            <a:ext cx="2397388" cy="1015663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“Times New Roman”</a:t>
            </a:r>
          </a:p>
          <a:p>
            <a:pPr algn="ctr"/>
            <a:r>
              <a:rPr kumimoji="1" lang="en-US" altLang="ja-JP" sz="2000" dirty="0">
                <a:latin typeface="Times" panose="02020603050405020304" pitchFamily="18" charset="0"/>
                <a:cs typeface="Times" panose="02020603050405020304" pitchFamily="18" charset="0"/>
              </a:rPr>
              <a:t>Times</a:t>
            </a:r>
          </a:p>
          <a:p>
            <a:pPr algn="ctr"/>
            <a:r>
              <a:rPr kumimoji="1" lang="en-US" altLang="ja-JP" sz="2000" dirty="0">
                <a:latin typeface="Georgia" panose="02040502050405020303" pitchFamily="18" charset="0"/>
              </a:rPr>
              <a:t>Georgia</a:t>
            </a:r>
            <a:endParaRPr kumimoji="1" lang="ja-JP" altLang="en-US" sz="2000" dirty="0">
              <a:latin typeface="Georgia" panose="02040502050405020303" pitchFamily="18" charset="0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="" xmlns:a16="http://schemas.microsoft.com/office/drawing/2014/main" id="{A3127EBE-77AA-47C0-8705-2DB13366F478}"/>
              </a:ext>
            </a:extLst>
          </p:cNvPr>
          <p:cNvSpPr txBox="1"/>
          <p:nvPr/>
        </p:nvSpPr>
        <p:spPr>
          <a:xfrm>
            <a:off x="3773888" y="2183726"/>
            <a:ext cx="1272977" cy="677108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2000" dirty="0">
                <a:latin typeface="+mj-lt"/>
                <a:cs typeface="Times New Roman" panose="02020603050405020304" pitchFamily="18" charset="0"/>
              </a:rPr>
              <a:t>Arial</a:t>
            </a:r>
            <a:endParaRPr lang="en-US" altLang="ja-JP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r>
              <a:rPr lang="en-US" altLang="ja-JP" dirty="0" err="1">
                <a:latin typeface="Meiryo UI" panose="020B0604030504040204" pitchFamily="50" charset="-128"/>
                <a:ea typeface="Meiryo UI" panose="020B0604030504040204" pitchFamily="50" charset="-128"/>
              </a:rPr>
              <a:t>Meiryo</a:t>
            </a:r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 UI</a:t>
            </a:r>
          </a:p>
        </p:txBody>
      </p:sp>
      <p:sp>
        <p:nvSpPr>
          <p:cNvPr id="15" name="テキスト ボックス 14">
            <a:extLst>
              <a:ext uri="{FF2B5EF4-FFF2-40B4-BE49-F238E27FC236}">
                <a16:creationId xmlns="" xmlns:a16="http://schemas.microsoft.com/office/drawing/2014/main" id="{BB0B051C-3750-4271-9B65-8CA11158EB6C}"/>
              </a:ext>
            </a:extLst>
          </p:cNvPr>
          <p:cNvSpPr txBox="1"/>
          <p:nvPr/>
        </p:nvSpPr>
        <p:spPr>
          <a:xfrm>
            <a:off x="5905305" y="2183726"/>
            <a:ext cx="2339103" cy="707886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Courier New</a:t>
            </a:r>
          </a:p>
          <a:p>
            <a:pPr algn="ctr"/>
            <a:r>
              <a:rPr kumimoji="1" lang="en-US" altLang="ja-JP" sz="2000" dirty="0">
                <a:latin typeface="Lucida Console" panose="020B0609040504020204" pitchFamily="49" charset="0"/>
                <a:ea typeface="Meiryo UI" panose="020B0604030504040204" pitchFamily="50" charset="-128"/>
                <a:cs typeface="Courier New" panose="02070309020205020404" pitchFamily="49" charset="0"/>
              </a:rPr>
              <a:t>Lucida Console</a:t>
            </a:r>
            <a:endParaRPr lang="en-US" altLang="ja-JP" dirty="0">
              <a:latin typeface="Lucida Console" panose="020B0609040504020204" pitchFamily="49" charset="0"/>
              <a:ea typeface="Meiryo UI" panose="020B0604030504040204" pitchFamily="50" charset="-128"/>
              <a:cs typeface="Courier New" panose="02070309020205020404" pitchFamily="49" charset="0"/>
            </a:endParaRPr>
          </a:p>
        </p:txBody>
      </p:sp>
      <p:sp>
        <p:nvSpPr>
          <p:cNvPr id="16" name="四角形: 角を丸くする 15">
            <a:extLst>
              <a:ext uri="{FF2B5EF4-FFF2-40B4-BE49-F238E27FC236}">
                <a16:creationId xmlns="" xmlns:a16="http://schemas.microsoft.com/office/drawing/2014/main" id="{537AC5C0-2D5F-4E7F-8BA7-A3290C194863}"/>
              </a:ext>
            </a:extLst>
          </p:cNvPr>
          <p:cNvSpPr/>
          <p:nvPr/>
        </p:nvSpPr>
        <p:spPr>
          <a:xfrm>
            <a:off x="5292080" y="3751757"/>
            <a:ext cx="3672408" cy="1124249"/>
          </a:xfrm>
          <a:prstGeom prst="roundRect">
            <a:avLst>
              <a:gd name="adj" fmla="val 8603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テキスト ボックス 16">
            <a:extLst>
              <a:ext uri="{FF2B5EF4-FFF2-40B4-BE49-F238E27FC236}">
                <a16:creationId xmlns="" xmlns:a16="http://schemas.microsoft.com/office/drawing/2014/main" id="{50D79F92-0374-4813-BFDA-F4C765DEA7FB}"/>
              </a:ext>
            </a:extLst>
          </p:cNvPr>
          <p:cNvSpPr txBox="1"/>
          <p:nvPr/>
        </p:nvSpPr>
        <p:spPr>
          <a:xfrm>
            <a:off x="5364088" y="3836827"/>
            <a:ext cx="336823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■ </a:t>
            </a:r>
            <a:r>
              <a:rPr kumimoji="1" lang="en-US" altLang="ja-JP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Quiz! </a:t>
            </a:r>
          </a:p>
          <a:p>
            <a:endParaRPr kumimoji="1" lang="en-US" altLang="ja-JP" sz="1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kumimoji="1" lang="zh-TW" altLang="en-US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上述三種泛用字型彼此間的差異是什麼</a:t>
            </a:r>
            <a:r>
              <a:rPr kumimoji="1" lang="en-US" altLang="zh-TW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?</a:t>
            </a:r>
            <a:r>
              <a:rPr kumimoji="1" lang="zh-TW" altLang="en-US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endParaRPr kumimoji="1" lang="en-US" altLang="zh-TW" sz="1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kumimoji="1" lang="zh-TW" altLang="en-US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有什麼特徵</a:t>
            </a:r>
            <a:r>
              <a:rPr kumimoji="1" lang="en-US" altLang="zh-TW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137093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四角形: 角を丸くする 3">
            <a:extLst>
              <a:ext uri="{FF2B5EF4-FFF2-40B4-BE49-F238E27FC236}">
                <a16:creationId xmlns="" xmlns:a16="http://schemas.microsoft.com/office/drawing/2014/main" id="{AF3EDA83-041A-488C-929D-E289A0B798C3}"/>
              </a:ext>
            </a:extLst>
          </p:cNvPr>
          <p:cNvSpPr/>
          <p:nvPr/>
        </p:nvSpPr>
        <p:spPr>
          <a:xfrm>
            <a:off x="5184105" y="1255308"/>
            <a:ext cx="3672408" cy="720080"/>
          </a:xfrm>
          <a:prstGeom prst="roundRect">
            <a:avLst>
              <a:gd name="adj" fmla="val 8603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字型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(Font)</a:t>
            </a:r>
          </a:p>
        </p:txBody>
      </p:sp>
      <p:sp>
        <p:nvSpPr>
          <p:cNvPr id="2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123478"/>
            <a:ext cx="9144000" cy="576064"/>
          </a:xfrm>
        </p:spPr>
        <p:txBody>
          <a:bodyPr/>
          <a:lstStyle/>
          <a:p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CSS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深入探討</a:t>
            </a:r>
            <a:endParaRPr lang="ko-KR" altLang="en-US" dirty="0">
              <a:latin typeface="Microsoft JhengHei" panose="020B0604030504040204" pitchFamily="34" charset="-120"/>
            </a:endParaRPr>
          </a:p>
        </p:txBody>
      </p:sp>
      <p:sp>
        <p:nvSpPr>
          <p:cNvPr id="2" name="正方形/長方形 1">
            <a:extLst>
              <a:ext uri="{FF2B5EF4-FFF2-40B4-BE49-F238E27FC236}">
                <a16:creationId xmlns="" xmlns:a16="http://schemas.microsoft.com/office/drawing/2014/main" id="{F51784F3-5DEB-42D8-BC92-A704E97E3F3D}"/>
              </a:ext>
            </a:extLst>
          </p:cNvPr>
          <p:cNvSpPr/>
          <p:nvPr/>
        </p:nvSpPr>
        <p:spPr>
          <a:xfrm>
            <a:off x="5289098" y="1553791"/>
            <a:ext cx="338437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dirty="0">
                <a:hlinkClick r:id="rId2"/>
              </a:rPr>
              <a:t>https://www.w3schools.com/css/css_font.asp</a:t>
            </a:r>
            <a:endParaRPr lang="ja-JP" altLang="en-US" sz="1200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="" xmlns:a16="http://schemas.microsoft.com/office/drawing/2014/main" id="{AC7C1713-0F57-48C8-B053-06D489DF3E7B}"/>
              </a:ext>
            </a:extLst>
          </p:cNvPr>
          <p:cNvSpPr txBox="1"/>
          <p:nvPr/>
        </p:nvSpPr>
        <p:spPr>
          <a:xfrm>
            <a:off x="5297508" y="1307570"/>
            <a:ext cx="9108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■ </a:t>
            </a:r>
            <a:r>
              <a:rPr kumimoji="1" lang="en-US" altLang="ja-JP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Demo!</a:t>
            </a:r>
            <a:endParaRPr kumimoji="1" lang="ja-JP" altLang="en-US" sz="1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9" name="TextBox 20">
            <a:extLst>
              <a:ext uri="{FF2B5EF4-FFF2-40B4-BE49-F238E27FC236}">
                <a16:creationId xmlns="" xmlns:a16="http://schemas.microsoft.com/office/drawing/2014/main" id="{9514EF25-1DDA-465A-849E-7B6570E6654D}"/>
              </a:ext>
            </a:extLst>
          </p:cNvPr>
          <p:cNvSpPr txBox="1"/>
          <p:nvPr/>
        </p:nvSpPr>
        <p:spPr>
          <a:xfrm>
            <a:off x="143086" y="1275606"/>
            <a:ext cx="3212337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■ </a:t>
            </a: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字型家族</a:t>
            </a:r>
            <a:r>
              <a:rPr lang="en-US" altLang="zh-TW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(font-family)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30" name="正方形/長方形 29">
            <a:extLst>
              <a:ext uri="{FF2B5EF4-FFF2-40B4-BE49-F238E27FC236}">
                <a16:creationId xmlns="" xmlns:a16="http://schemas.microsoft.com/office/drawing/2014/main" id="{367EABC3-F292-4AEE-851F-E178AE1C2614}"/>
              </a:ext>
            </a:extLst>
          </p:cNvPr>
          <p:cNvSpPr/>
          <p:nvPr/>
        </p:nvSpPr>
        <p:spPr>
          <a:xfrm>
            <a:off x="320205" y="2358361"/>
            <a:ext cx="3384376" cy="23083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sz="900" dirty="0">
                <a:solidFill>
                  <a:srgbClr val="9CDCFE"/>
                </a:solidFill>
                <a:latin typeface="Consolas" panose="020B0609020204030204" pitchFamily="49" charset="0"/>
              </a:rPr>
              <a:t>font-family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altLang="ja-JP" sz="900" dirty="0">
                <a:solidFill>
                  <a:srgbClr val="CE9178"/>
                </a:solidFill>
                <a:latin typeface="Consolas" panose="020B0609020204030204" pitchFamily="49" charset="0"/>
              </a:rPr>
              <a:t>"Times New Roman", Times, serif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="" xmlns:a16="http://schemas.microsoft.com/office/drawing/2014/main" id="{4832CE15-47BA-4467-B2B0-E534D2CD3653}"/>
              </a:ext>
            </a:extLst>
          </p:cNvPr>
          <p:cNvSpPr txBox="1"/>
          <p:nvPr/>
        </p:nvSpPr>
        <p:spPr>
          <a:xfrm>
            <a:off x="287487" y="1505912"/>
            <a:ext cx="232146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1200" dirty="0">
                <a:solidFill>
                  <a:schemeClr val="bg1">
                    <a:lumMod val="50000"/>
                  </a:schemeClr>
                </a:solidFill>
              </a:rPr>
              <a:t>依照定義順序</a:t>
            </a:r>
            <a:r>
              <a:rPr kumimoji="1" lang="ja-JP" altLang="en-US" sz="1200" dirty="0">
                <a:solidFill>
                  <a:schemeClr val="bg1">
                    <a:lumMod val="50000"/>
                  </a:schemeClr>
                </a:solidFill>
              </a:rPr>
              <a:t>：</a:t>
            </a:r>
            <a:endParaRPr kumimoji="1" lang="en-US" altLang="ja-JP" sz="12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kumimoji="1" lang="ja-JP" altLang="en-US" sz="1200" dirty="0">
                <a:solidFill>
                  <a:schemeClr val="bg1">
                    <a:lumMod val="50000"/>
                  </a:schemeClr>
                </a:solidFill>
              </a:rPr>
              <a:t>①</a:t>
            </a:r>
            <a:r>
              <a:rPr kumimoji="1" lang="zh-TW" altLang="en-US" sz="1200" dirty="0">
                <a:solidFill>
                  <a:schemeClr val="bg1">
                    <a:lumMod val="50000"/>
                  </a:schemeClr>
                </a:solidFill>
              </a:rPr>
              <a:t>優先使用</a:t>
            </a:r>
            <a:r>
              <a:rPr kumimoji="1" lang="en-US" altLang="zh-TW" sz="1200" dirty="0">
                <a:solidFill>
                  <a:schemeClr val="bg1">
                    <a:lumMod val="50000"/>
                  </a:schemeClr>
                </a:solidFill>
              </a:rPr>
              <a:t>Times New Roman</a:t>
            </a:r>
          </a:p>
          <a:p>
            <a:r>
              <a:rPr kumimoji="1" lang="ja-JP" altLang="en-US" sz="1200" dirty="0">
                <a:solidFill>
                  <a:schemeClr val="bg1">
                    <a:lumMod val="50000"/>
                  </a:schemeClr>
                </a:solidFill>
              </a:rPr>
              <a:t>②</a:t>
            </a:r>
            <a:r>
              <a:rPr kumimoji="1" lang="zh-TW" altLang="en-US" sz="1200" dirty="0">
                <a:solidFill>
                  <a:schemeClr val="bg1">
                    <a:lumMod val="50000"/>
                  </a:schemeClr>
                </a:solidFill>
              </a:rPr>
              <a:t>如果沒有</a:t>
            </a:r>
            <a:r>
              <a:rPr kumimoji="1" lang="ja-JP" altLang="en-US" sz="1200" dirty="0">
                <a:solidFill>
                  <a:schemeClr val="bg1">
                    <a:lumMod val="50000"/>
                  </a:schemeClr>
                </a:solidFill>
              </a:rPr>
              <a:t>：</a:t>
            </a:r>
            <a:r>
              <a:rPr kumimoji="1" lang="zh-TW" altLang="en-US" sz="1200" dirty="0">
                <a:solidFill>
                  <a:schemeClr val="bg1">
                    <a:lumMod val="50000"/>
                  </a:schemeClr>
                </a:solidFill>
              </a:rPr>
              <a:t>用</a:t>
            </a:r>
            <a:r>
              <a:rPr kumimoji="1" lang="en-US" altLang="zh-TW" sz="1200" dirty="0">
                <a:solidFill>
                  <a:schemeClr val="bg1">
                    <a:lumMod val="50000"/>
                  </a:schemeClr>
                </a:solidFill>
              </a:rPr>
              <a:t>Times</a:t>
            </a:r>
          </a:p>
          <a:p>
            <a:r>
              <a:rPr kumimoji="1" lang="ja-JP" altLang="en-US" sz="1200" dirty="0">
                <a:solidFill>
                  <a:schemeClr val="bg1">
                    <a:lumMod val="50000"/>
                  </a:schemeClr>
                </a:solidFill>
              </a:rPr>
              <a:t>③</a:t>
            </a:r>
            <a:r>
              <a:rPr kumimoji="1" lang="zh-TW" altLang="en-US" sz="1200" dirty="0">
                <a:solidFill>
                  <a:schemeClr val="bg1">
                    <a:lumMod val="50000"/>
                  </a:schemeClr>
                </a:solidFill>
              </a:rPr>
              <a:t>再沒有</a:t>
            </a:r>
            <a:r>
              <a:rPr kumimoji="1" lang="ja-JP" altLang="en-US" sz="1200" dirty="0">
                <a:solidFill>
                  <a:schemeClr val="bg1">
                    <a:lumMod val="50000"/>
                  </a:schemeClr>
                </a:solidFill>
              </a:rPr>
              <a:t>：</a:t>
            </a:r>
            <a:r>
              <a:rPr kumimoji="1" lang="zh-TW" altLang="en-US" sz="1200" dirty="0">
                <a:solidFill>
                  <a:schemeClr val="bg1">
                    <a:lumMod val="50000"/>
                  </a:schemeClr>
                </a:solidFill>
              </a:rPr>
              <a:t>用瀏覽器的</a:t>
            </a:r>
            <a:r>
              <a:rPr kumimoji="1" lang="en-US" altLang="zh-TW" sz="1200" dirty="0">
                <a:solidFill>
                  <a:schemeClr val="bg1">
                    <a:lumMod val="50000"/>
                  </a:schemeClr>
                </a:solidFill>
              </a:rPr>
              <a:t>serif</a:t>
            </a:r>
            <a:r>
              <a:rPr kumimoji="1" lang="zh-TW" altLang="en-US" sz="1200" dirty="0">
                <a:solidFill>
                  <a:schemeClr val="bg1">
                    <a:lumMod val="50000"/>
                  </a:schemeClr>
                </a:solidFill>
              </a:rPr>
              <a:t>字型</a:t>
            </a:r>
            <a:endParaRPr kumimoji="1" lang="ja-JP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TextBox 20">
            <a:extLst>
              <a:ext uri="{FF2B5EF4-FFF2-40B4-BE49-F238E27FC236}">
                <a16:creationId xmlns="" xmlns:a16="http://schemas.microsoft.com/office/drawing/2014/main" id="{D0379EF7-2389-4064-B284-5B0B0CEF8C17}"/>
              </a:ext>
            </a:extLst>
          </p:cNvPr>
          <p:cNvSpPr txBox="1"/>
          <p:nvPr/>
        </p:nvSpPr>
        <p:spPr>
          <a:xfrm>
            <a:off x="166771" y="2715766"/>
            <a:ext cx="3212337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■ </a:t>
            </a: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字型樣式</a:t>
            </a:r>
            <a:r>
              <a:rPr lang="en-US" altLang="zh-TW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(font-style)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23" name="正方形/長方形 22">
            <a:extLst>
              <a:ext uri="{FF2B5EF4-FFF2-40B4-BE49-F238E27FC236}">
                <a16:creationId xmlns="" xmlns:a16="http://schemas.microsoft.com/office/drawing/2014/main" id="{1D2F1085-9442-4C80-8EDB-AFEE5C5E2CC0}"/>
              </a:ext>
            </a:extLst>
          </p:cNvPr>
          <p:cNvSpPr/>
          <p:nvPr/>
        </p:nvSpPr>
        <p:spPr>
          <a:xfrm>
            <a:off x="323528" y="3045083"/>
            <a:ext cx="3384376" cy="23083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sz="900" dirty="0">
                <a:solidFill>
                  <a:srgbClr val="9CDCFE"/>
                </a:solidFill>
                <a:latin typeface="Consolas" panose="020B0609020204030204" pitchFamily="49" charset="0"/>
              </a:rPr>
              <a:t>font-style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altLang="ja-JP" sz="900" dirty="0">
                <a:solidFill>
                  <a:srgbClr val="CE9178"/>
                </a:solidFill>
                <a:latin typeface="Consolas" panose="020B0609020204030204" pitchFamily="49" charset="0"/>
              </a:rPr>
              <a:t>italic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24" name="TextBox 20">
            <a:extLst>
              <a:ext uri="{FF2B5EF4-FFF2-40B4-BE49-F238E27FC236}">
                <a16:creationId xmlns="" xmlns:a16="http://schemas.microsoft.com/office/drawing/2014/main" id="{0F8C2C1B-89CF-41C1-BBDB-129F5561CEE2}"/>
              </a:ext>
            </a:extLst>
          </p:cNvPr>
          <p:cNvSpPr txBox="1"/>
          <p:nvPr/>
        </p:nvSpPr>
        <p:spPr>
          <a:xfrm>
            <a:off x="166771" y="3380666"/>
            <a:ext cx="3212337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■ </a:t>
            </a: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字型比重</a:t>
            </a:r>
            <a:r>
              <a:rPr lang="en-US" altLang="zh-TW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(font-weight)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27" name="正方形/長方形 26">
            <a:extLst>
              <a:ext uri="{FF2B5EF4-FFF2-40B4-BE49-F238E27FC236}">
                <a16:creationId xmlns="" xmlns:a16="http://schemas.microsoft.com/office/drawing/2014/main" id="{27C726AB-DB1A-4DA0-A237-C80919A63AE1}"/>
              </a:ext>
            </a:extLst>
          </p:cNvPr>
          <p:cNvSpPr/>
          <p:nvPr/>
        </p:nvSpPr>
        <p:spPr>
          <a:xfrm>
            <a:off x="323528" y="3709983"/>
            <a:ext cx="3384376" cy="23083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sz="900" dirty="0">
                <a:solidFill>
                  <a:srgbClr val="9CDCFE"/>
                </a:solidFill>
                <a:latin typeface="Consolas" panose="020B0609020204030204" pitchFamily="49" charset="0"/>
              </a:rPr>
              <a:t>font-weight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altLang="ja-JP" sz="900" dirty="0">
                <a:solidFill>
                  <a:srgbClr val="CE9178"/>
                </a:solidFill>
                <a:latin typeface="Consolas" panose="020B0609020204030204" pitchFamily="49" charset="0"/>
              </a:rPr>
              <a:t>bold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28" name="TextBox 20">
            <a:extLst>
              <a:ext uri="{FF2B5EF4-FFF2-40B4-BE49-F238E27FC236}">
                <a16:creationId xmlns="" xmlns:a16="http://schemas.microsoft.com/office/drawing/2014/main" id="{D26C31C6-639B-4B90-9900-8CE5B7CA41C0}"/>
              </a:ext>
            </a:extLst>
          </p:cNvPr>
          <p:cNvSpPr txBox="1"/>
          <p:nvPr/>
        </p:nvSpPr>
        <p:spPr>
          <a:xfrm>
            <a:off x="166771" y="4045566"/>
            <a:ext cx="3212337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■ </a:t>
            </a: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字型大小</a:t>
            </a:r>
            <a:r>
              <a:rPr lang="en-US" altLang="zh-TW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(font-size)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31" name="正方形/長方形 30">
            <a:extLst>
              <a:ext uri="{FF2B5EF4-FFF2-40B4-BE49-F238E27FC236}">
                <a16:creationId xmlns="" xmlns:a16="http://schemas.microsoft.com/office/drawing/2014/main" id="{CA0787E5-6C9B-45F1-B711-318804B52E03}"/>
              </a:ext>
            </a:extLst>
          </p:cNvPr>
          <p:cNvSpPr/>
          <p:nvPr/>
        </p:nvSpPr>
        <p:spPr>
          <a:xfrm>
            <a:off x="323528" y="4374883"/>
            <a:ext cx="3384376" cy="36933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sz="900" dirty="0">
                <a:solidFill>
                  <a:srgbClr val="9CDCFE"/>
                </a:solidFill>
                <a:latin typeface="Consolas" panose="020B0609020204030204" pitchFamily="49" charset="0"/>
              </a:rPr>
              <a:t>font-size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altLang="ja-JP" sz="900" dirty="0">
                <a:solidFill>
                  <a:srgbClr val="CE9178"/>
                </a:solidFill>
                <a:latin typeface="Consolas" panose="020B0609020204030204" pitchFamily="49" charset="0"/>
              </a:rPr>
              <a:t>40px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ja-JP" sz="900" dirty="0">
                <a:solidFill>
                  <a:srgbClr val="9CDCFE"/>
                </a:solidFill>
                <a:latin typeface="Consolas" panose="020B0609020204030204" pitchFamily="49" charset="0"/>
              </a:rPr>
              <a:t>font-size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altLang="ja-JP" sz="900" dirty="0">
                <a:solidFill>
                  <a:srgbClr val="CE9178"/>
                </a:solidFill>
                <a:latin typeface="Consolas" panose="020B0609020204030204" pitchFamily="49" charset="0"/>
              </a:rPr>
              <a:t>2.5em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</p:txBody>
      </p:sp>
      <p:pic>
        <p:nvPicPr>
          <p:cNvPr id="8" name="図 7">
            <a:extLst>
              <a:ext uri="{FF2B5EF4-FFF2-40B4-BE49-F238E27FC236}">
                <a16:creationId xmlns="" xmlns:a16="http://schemas.microsoft.com/office/drawing/2014/main" id="{F63378F8-C053-4709-9A01-E86076B52E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9393" y="2178884"/>
            <a:ext cx="1509713" cy="428625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9" name="図 8">
            <a:extLst>
              <a:ext uri="{FF2B5EF4-FFF2-40B4-BE49-F238E27FC236}">
                <a16:creationId xmlns="" xmlns:a16="http://schemas.microsoft.com/office/drawing/2014/main" id="{61878282-1548-4BE3-A152-83C60467EF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5936" y="2927367"/>
            <a:ext cx="1396629" cy="356586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0" name="図 9">
            <a:extLst>
              <a:ext uri="{FF2B5EF4-FFF2-40B4-BE49-F238E27FC236}">
                <a16:creationId xmlns="" xmlns:a16="http://schemas.microsoft.com/office/drawing/2014/main" id="{4F30EDF6-DE4E-4AFE-8BF6-4532C7283F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85919" y="3709984"/>
            <a:ext cx="1396629" cy="307176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11" name="テキスト ボックス 10">
            <a:extLst>
              <a:ext uri="{FF2B5EF4-FFF2-40B4-BE49-F238E27FC236}">
                <a16:creationId xmlns="" xmlns:a16="http://schemas.microsoft.com/office/drawing/2014/main" id="{A6364C45-74C3-44C5-B353-20B161C4EA24}"/>
              </a:ext>
            </a:extLst>
          </p:cNvPr>
          <p:cNvSpPr txBox="1"/>
          <p:nvPr/>
        </p:nvSpPr>
        <p:spPr>
          <a:xfrm>
            <a:off x="3920981" y="4374883"/>
            <a:ext cx="2388795" cy="523220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ja-JP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40px</a:t>
            </a:r>
            <a:r>
              <a:rPr kumimoji="1" lang="ja-JP" altLang="en-US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：</a:t>
            </a:r>
            <a:r>
              <a:rPr kumimoji="1" lang="en-US" altLang="ja-JP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40 pixel</a:t>
            </a:r>
            <a:r>
              <a:rPr kumimoji="1" lang="zh-TW" altLang="en-US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大</a:t>
            </a:r>
            <a:endParaRPr kumimoji="1" lang="en-US" altLang="zh-TW" sz="1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kumimoji="1" lang="en-US" altLang="ja-JP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2.5em</a:t>
            </a:r>
            <a:r>
              <a:rPr kumimoji="1" lang="ja-JP" altLang="en-US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：</a:t>
            </a:r>
            <a:r>
              <a:rPr kumimoji="1" lang="zh-TW" altLang="en-US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變成本來的</a:t>
            </a:r>
            <a:r>
              <a:rPr kumimoji="1" lang="en-US" altLang="zh-TW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2.5</a:t>
            </a:r>
            <a:r>
              <a:rPr kumimoji="1" lang="zh-TW" altLang="en-US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倍大</a:t>
            </a:r>
            <a:endParaRPr kumimoji="1" lang="ja-JP" altLang="en-US" sz="1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5034807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699790" y="2067694"/>
            <a:ext cx="3744416" cy="576063"/>
          </a:xfrm>
        </p:spPr>
        <p:txBody>
          <a:bodyPr/>
          <a:lstStyle/>
          <a:p>
            <a:r>
              <a:rPr lang="zh-TW" altLang="en-US" dirty="0">
                <a:latin typeface="Microsoft JhengHei" panose="020B0604030504040204" pitchFamily="34" charset="-120"/>
              </a:rPr>
              <a:t>盒模型</a:t>
            </a:r>
            <a:endParaRPr lang="ko-KR" altLang="en-US" dirty="0">
              <a:latin typeface="Microsoft JhengHei" panose="020B0604030504040204" pitchFamily="34" charset="-12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771800" y="2643757"/>
            <a:ext cx="3744416" cy="288032"/>
          </a:xfrm>
        </p:spPr>
        <p:txBody>
          <a:bodyPr/>
          <a:lstStyle/>
          <a:p>
            <a:pPr lvl="0"/>
            <a:r>
              <a:rPr lang="en-US" altLang="ko-KR" dirty="0"/>
              <a:t>Box Model</a:t>
            </a:r>
          </a:p>
        </p:txBody>
      </p:sp>
    </p:spTree>
    <p:extLst>
      <p:ext uri="{BB962C8B-B14F-4D97-AF65-F5344CB8AC3E}">
        <p14:creationId xmlns:p14="http://schemas.microsoft.com/office/powerpoint/2010/main" val="35323402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元素的盒模型 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(Box Model)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14311" y="1255861"/>
            <a:ext cx="557864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■ </a:t>
            </a: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盒模型 </a:t>
            </a:r>
            <a:r>
              <a:rPr lang="en-US" altLang="zh-TW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(Box Model)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12" name="TextBox 20"/>
          <p:cNvSpPr txBox="1"/>
          <p:nvPr/>
        </p:nvSpPr>
        <p:spPr>
          <a:xfrm>
            <a:off x="179512" y="1563638"/>
            <a:ext cx="3489264" cy="11079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TW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Html</a:t>
            </a:r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中的元素基本上是四方形的，這個四方形的</a:t>
            </a:r>
            <a:r>
              <a:rPr lang="en-US" altLang="zh-TW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邊框</a:t>
            </a:r>
            <a:r>
              <a:rPr lang="en-US" altLang="zh-TW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(Border)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外距</a:t>
            </a:r>
            <a:r>
              <a:rPr lang="en-US" altLang="zh-TW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(Margin)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內距</a:t>
            </a:r>
            <a:r>
              <a:rPr lang="en-US" altLang="zh-TW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(Padding)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高與寬</a:t>
            </a:r>
            <a:r>
              <a:rPr lang="en-US" altLang="zh-TW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(Height &amp; Width)</a:t>
            </a:r>
          </a:p>
          <a:p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都可以在</a:t>
            </a:r>
            <a:r>
              <a:rPr lang="en-US" altLang="zh-TW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CSS</a:t>
            </a:r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中設定。</a:t>
            </a:r>
            <a:endParaRPr lang="en-US" altLang="zh-TW" sz="11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Arial" pitchFamily="34" charset="0"/>
            </a:endParaRPr>
          </a:p>
        </p:txBody>
      </p:sp>
      <p:grpSp>
        <p:nvGrpSpPr>
          <p:cNvPr id="5" name="グループ化 4"/>
          <p:cNvGrpSpPr/>
          <p:nvPr/>
        </p:nvGrpSpPr>
        <p:grpSpPr>
          <a:xfrm>
            <a:off x="467544" y="2787774"/>
            <a:ext cx="2592288" cy="2090827"/>
            <a:chOff x="4572000" y="1484666"/>
            <a:chExt cx="2945009" cy="2348004"/>
          </a:xfrm>
        </p:grpSpPr>
        <p:pic>
          <p:nvPicPr>
            <p:cNvPr id="1026" name="Picture 2" descr="ãCss box model chromeãçåçæå°çµæ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4008" y="1484666"/>
              <a:ext cx="2422886" cy="20619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正方形/長方形 3"/>
            <p:cNvSpPr/>
            <p:nvPr/>
          </p:nvSpPr>
          <p:spPr>
            <a:xfrm>
              <a:off x="4572000" y="3573445"/>
              <a:ext cx="2945009" cy="25922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ja-JP" sz="900" dirty="0">
                  <a:hlinkClick r:id="rId3"/>
                </a:rPr>
                <a:t>https://tutorial.techaltum.com/cssboxmodel.html</a:t>
              </a:r>
              <a:endParaRPr lang="ja-JP" altLang="en-US" sz="900" dirty="0"/>
            </a:p>
          </p:txBody>
        </p:sp>
      </p:grpSp>
      <p:sp>
        <p:nvSpPr>
          <p:cNvPr id="11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123478"/>
            <a:ext cx="9144000" cy="576064"/>
          </a:xfrm>
        </p:spPr>
        <p:txBody>
          <a:bodyPr/>
          <a:lstStyle/>
          <a:p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CSS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深入探討</a:t>
            </a:r>
            <a:endParaRPr lang="ko-KR" altLang="en-US" dirty="0">
              <a:latin typeface="Microsoft JhengHei" panose="020B0604030504040204" pitchFamily="34" charset="-120"/>
            </a:endParaRP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3109" y="1097596"/>
            <a:ext cx="4608512" cy="32785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TextBox 20"/>
          <p:cNvSpPr txBox="1"/>
          <p:nvPr/>
        </p:nvSpPr>
        <p:spPr>
          <a:xfrm>
            <a:off x="3733109" y="4486186"/>
            <a:ext cx="5223704" cy="553998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r>
              <a:rPr lang="en-US" altLang="zh-TW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[Try It!]</a:t>
            </a:r>
          </a:p>
          <a:p>
            <a:r>
              <a:rPr lang="zh-TW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打開</a:t>
            </a:r>
            <a:r>
              <a:rPr lang="en-US" altLang="zh-TW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Chrome</a:t>
            </a:r>
            <a:r>
              <a:rPr lang="zh-TW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，連至</a:t>
            </a:r>
            <a:r>
              <a:rPr lang="en-US" altLang="zh-TW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IB Web (</a:t>
            </a:r>
            <a:r>
              <a:rPr lang="en-US" altLang="zh-TW" sz="700" b="1" u="sng" dirty="0">
                <a:solidFill>
                  <a:schemeClr val="tx2">
                    <a:lumMod val="60000"/>
                    <a:lumOff val="4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  <a:hlinkClick r:id="rId5"/>
              </a:rPr>
              <a:t>http://10.2.30.46:51800/index.php?prg=B01_ShowHome&amp;act=init</a:t>
            </a:r>
            <a:r>
              <a:rPr lang="en-US" altLang="zh-TW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)</a:t>
            </a:r>
          </a:p>
          <a:p>
            <a:r>
              <a:rPr lang="zh-TW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然後在頁面上按右鍵 </a:t>
            </a:r>
            <a:r>
              <a:rPr lang="en-US" altLang="zh-TW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=&gt;</a:t>
            </a:r>
            <a:r>
              <a:rPr lang="zh-TW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 選擇</a:t>
            </a:r>
            <a:r>
              <a:rPr lang="en-US" altLang="zh-TW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[</a:t>
            </a:r>
            <a:r>
              <a:rPr lang="zh-TW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檢查</a:t>
            </a:r>
            <a:r>
              <a:rPr lang="en-US" altLang="zh-TW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5870221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邊框 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(Border)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14311" y="1255861"/>
            <a:ext cx="557864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■ </a:t>
            </a: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邊框 </a:t>
            </a:r>
            <a:r>
              <a:rPr lang="en-US" altLang="zh-TW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(Border)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12" name="TextBox 20"/>
          <p:cNvSpPr txBox="1"/>
          <p:nvPr/>
        </p:nvSpPr>
        <p:spPr>
          <a:xfrm>
            <a:off x="179512" y="1560194"/>
            <a:ext cx="6768752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盒模型裡最直觀的就是邊框</a:t>
            </a:r>
            <a:r>
              <a:rPr lang="en-US" altLang="zh-TW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(Border)</a:t>
            </a:r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，可以設定顏色，線條粗細，以及線條種類。</a:t>
            </a:r>
            <a:endParaRPr lang="en-US" altLang="zh-TW" sz="11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123478"/>
            <a:ext cx="9144000" cy="576064"/>
          </a:xfrm>
        </p:spPr>
        <p:txBody>
          <a:bodyPr/>
          <a:lstStyle/>
          <a:p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CSS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深入探討</a:t>
            </a:r>
            <a:endParaRPr lang="ko-KR" altLang="en-US" dirty="0">
              <a:latin typeface="Microsoft JhengHei" panose="020B0604030504040204" pitchFamily="34" charset="-120"/>
            </a:endParaRPr>
          </a:p>
        </p:txBody>
      </p:sp>
      <p:sp>
        <p:nvSpPr>
          <p:cNvPr id="13" name="正方形/長方形 12">
            <a:extLst>
              <a:ext uri="{FF2B5EF4-FFF2-40B4-BE49-F238E27FC236}">
                <a16:creationId xmlns="" xmlns:a16="http://schemas.microsoft.com/office/drawing/2014/main" id="{5A9163C3-E28B-40AF-99F6-C6B518D7A93F}"/>
              </a:ext>
            </a:extLst>
          </p:cNvPr>
          <p:cNvSpPr/>
          <p:nvPr/>
        </p:nvSpPr>
        <p:spPr>
          <a:xfrm>
            <a:off x="256099" y="2097827"/>
            <a:ext cx="1587499" cy="507831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sz="900" dirty="0">
                <a:solidFill>
                  <a:srgbClr val="9CDCFE"/>
                </a:solidFill>
                <a:latin typeface="Consolas" panose="020B0609020204030204" pitchFamily="49" charset="0"/>
              </a:rPr>
              <a:t>border-style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altLang="ja-JP" sz="900" dirty="0">
                <a:solidFill>
                  <a:srgbClr val="CE9178"/>
                </a:solidFill>
                <a:latin typeface="Consolas" panose="020B0609020204030204" pitchFamily="49" charset="0"/>
              </a:rPr>
              <a:t>solid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ja-JP" sz="900" dirty="0">
                <a:solidFill>
                  <a:srgbClr val="9CDCFE"/>
                </a:solidFill>
                <a:latin typeface="Consolas" panose="020B0609020204030204" pitchFamily="49" charset="0"/>
              </a:rPr>
              <a:t>border-width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altLang="ja-JP" sz="900" dirty="0">
                <a:solidFill>
                  <a:srgbClr val="CE9178"/>
                </a:solidFill>
                <a:latin typeface="Consolas" panose="020B0609020204030204" pitchFamily="49" charset="0"/>
              </a:rPr>
              <a:t>5px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ja-JP" sz="900" dirty="0">
                <a:solidFill>
                  <a:srgbClr val="9CDCFE"/>
                </a:solidFill>
                <a:latin typeface="Consolas" panose="020B0609020204030204" pitchFamily="49" charset="0"/>
              </a:rPr>
              <a:t>border-color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altLang="ja-JP" sz="900" dirty="0">
                <a:solidFill>
                  <a:srgbClr val="CE9178"/>
                </a:solidFill>
                <a:latin typeface="Consolas" panose="020B0609020204030204" pitchFamily="49" charset="0"/>
              </a:rPr>
              <a:t>tomato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</p:txBody>
      </p:sp>
      <p:pic>
        <p:nvPicPr>
          <p:cNvPr id="7" name="図 6">
            <a:extLst>
              <a:ext uri="{FF2B5EF4-FFF2-40B4-BE49-F238E27FC236}">
                <a16:creationId xmlns="" xmlns:a16="http://schemas.microsoft.com/office/drawing/2014/main" id="{DCF53C7B-0EDD-4237-8902-B37D4C7AB6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6709" y="2097827"/>
            <a:ext cx="2787398" cy="412337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15" name="正方形/長方形 14">
            <a:extLst>
              <a:ext uri="{FF2B5EF4-FFF2-40B4-BE49-F238E27FC236}">
                <a16:creationId xmlns="" xmlns:a16="http://schemas.microsoft.com/office/drawing/2014/main" id="{FBAED1B5-C913-4AB7-83EA-227424CACAA9}"/>
              </a:ext>
            </a:extLst>
          </p:cNvPr>
          <p:cNvSpPr/>
          <p:nvPr/>
        </p:nvSpPr>
        <p:spPr>
          <a:xfrm>
            <a:off x="256099" y="2715766"/>
            <a:ext cx="1860272" cy="507831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sz="900" dirty="0">
                <a:solidFill>
                  <a:srgbClr val="9CDCFE"/>
                </a:solidFill>
                <a:latin typeface="Consolas" panose="020B0609020204030204" pitchFamily="49" charset="0"/>
              </a:rPr>
              <a:t>border-top-style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altLang="ja-JP" sz="900" dirty="0">
                <a:solidFill>
                  <a:srgbClr val="CE9178"/>
                </a:solidFill>
                <a:latin typeface="Consolas" panose="020B0609020204030204" pitchFamily="49" charset="0"/>
              </a:rPr>
              <a:t>solid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ja-JP" sz="900" dirty="0">
                <a:solidFill>
                  <a:srgbClr val="9CDCFE"/>
                </a:solidFill>
                <a:latin typeface="Consolas" panose="020B0609020204030204" pitchFamily="49" charset="0"/>
              </a:rPr>
              <a:t>border-top-width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altLang="ja-JP" sz="900" dirty="0">
                <a:solidFill>
                  <a:srgbClr val="CE9178"/>
                </a:solidFill>
                <a:latin typeface="Consolas" panose="020B0609020204030204" pitchFamily="49" charset="0"/>
              </a:rPr>
              <a:t>5px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ja-JP" sz="900" dirty="0">
                <a:solidFill>
                  <a:srgbClr val="9CDCFE"/>
                </a:solidFill>
                <a:latin typeface="Consolas" panose="020B0609020204030204" pitchFamily="49" charset="0"/>
              </a:rPr>
              <a:t>border-top-color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altLang="ja-JP" sz="900" dirty="0">
                <a:solidFill>
                  <a:srgbClr val="CE9178"/>
                </a:solidFill>
                <a:latin typeface="Consolas" panose="020B0609020204030204" pitchFamily="49" charset="0"/>
              </a:rPr>
              <a:t>tomato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</p:txBody>
      </p:sp>
      <p:pic>
        <p:nvPicPr>
          <p:cNvPr id="14" name="図 13">
            <a:extLst>
              <a:ext uri="{FF2B5EF4-FFF2-40B4-BE49-F238E27FC236}">
                <a16:creationId xmlns="" xmlns:a16="http://schemas.microsoft.com/office/drawing/2014/main" id="{DB7D0225-CF80-4D74-9332-BFEF960583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4582" y="2779181"/>
            <a:ext cx="2486447" cy="38775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10" name="正方形/長方形 9">
            <a:extLst>
              <a:ext uri="{FF2B5EF4-FFF2-40B4-BE49-F238E27FC236}">
                <a16:creationId xmlns="" xmlns:a16="http://schemas.microsoft.com/office/drawing/2014/main" id="{B3127C49-9EB7-470B-B93E-A3884D5A7016}"/>
              </a:ext>
            </a:extLst>
          </p:cNvPr>
          <p:cNvSpPr/>
          <p:nvPr/>
        </p:nvSpPr>
        <p:spPr>
          <a:xfrm>
            <a:off x="251520" y="3350015"/>
            <a:ext cx="3289097" cy="507831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sz="900" dirty="0">
                <a:solidFill>
                  <a:srgbClr val="9CDCFE"/>
                </a:solidFill>
                <a:latin typeface="Consolas" panose="020B0609020204030204" pitchFamily="49" charset="0"/>
              </a:rPr>
              <a:t>border-style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altLang="ja-JP" sz="900" dirty="0">
                <a:solidFill>
                  <a:srgbClr val="CE9178"/>
                </a:solidFill>
                <a:latin typeface="Consolas" panose="020B0609020204030204" pitchFamily="49" charset="0"/>
              </a:rPr>
              <a:t>dotted</a:t>
            </a:r>
            <a:r>
              <a:rPr lang="ja-JP" altLang="en-US" sz="900" dirty="0">
                <a:solidFill>
                  <a:srgbClr val="CE9178"/>
                </a:solidFill>
                <a:latin typeface="Consolas" panose="020B0609020204030204" pitchFamily="49" charset="0"/>
              </a:rPr>
              <a:t> </a:t>
            </a:r>
            <a:r>
              <a:rPr lang="en-US" altLang="ja-JP" sz="900" dirty="0">
                <a:solidFill>
                  <a:srgbClr val="CE9178"/>
                </a:solidFill>
                <a:latin typeface="Consolas" panose="020B0609020204030204" pitchFamily="49" charset="0"/>
              </a:rPr>
              <a:t>solid dotted</a:t>
            </a:r>
            <a:r>
              <a:rPr lang="ja-JP" altLang="en-US" sz="900" dirty="0">
                <a:solidFill>
                  <a:srgbClr val="CE9178"/>
                </a:solidFill>
                <a:latin typeface="Consolas" panose="020B0609020204030204" pitchFamily="49" charset="0"/>
              </a:rPr>
              <a:t> </a:t>
            </a:r>
            <a:r>
              <a:rPr lang="en-US" altLang="ja-JP" sz="900" dirty="0">
                <a:solidFill>
                  <a:srgbClr val="CE9178"/>
                </a:solidFill>
                <a:latin typeface="Consolas" panose="020B0609020204030204" pitchFamily="49" charset="0"/>
              </a:rPr>
              <a:t>solid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ja-JP" sz="900" dirty="0">
                <a:solidFill>
                  <a:srgbClr val="9CDCFE"/>
                </a:solidFill>
                <a:latin typeface="Consolas" panose="020B0609020204030204" pitchFamily="49" charset="0"/>
              </a:rPr>
              <a:t>border-width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altLang="ja-JP" sz="900" dirty="0">
                <a:solidFill>
                  <a:srgbClr val="CE9178"/>
                </a:solidFill>
                <a:latin typeface="Consolas" panose="020B0609020204030204" pitchFamily="49" charset="0"/>
              </a:rPr>
              <a:t>5px 8px 12px 15px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ja-JP" sz="900" dirty="0">
                <a:solidFill>
                  <a:srgbClr val="9CDCFE"/>
                </a:solidFill>
                <a:latin typeface="Consolas" panose="020B0609020204030204" pitchFamily="49" charset="0"/>
              </a:rPr>
              <a:t>border-color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altLang="ja-JP" sz="900" dirty="0">
                <a:solidFill>
                  <a:srgbClr val="CE9178"/>
                </a:solidFill>
                <a:latin typeface="Consolas" panose="020B0609020204030204" pitchFamily="49" charset="0"/>
              </a:rPr>
              <a:t>tomato green </a:t>
            </a:r>
            <a:r>
              <a:rPr lang="en-US" altLang="ja-JP" sz="900" dirty="0" err="1">
                <a:solidFill>
                  <a:srgbClr val="CE9178"/>
                </a:solidFill>
                <a:latin typeface="Consolas" panose="020B0609020204030204" pitchFamily="49" charset="0"/>
              </a:rPr>
              <a:t>aliceblue</a:t>
            </a:r>
            <a:r>
              <a:rPr lang="en-US" altLang="ja-JP" sz="900" dirty="0">
                <a:solidFill>
                  <a:srgbClr val="CE9178"/>
                </a:solidFill>
                <a:latin typeface="Consolas" panose="020B0609020204030204" pitchFamily="49" charset="0"/>
              </a:rPr>
              <a:t> lightgray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</p:txBody>
      </p:sp>
      <p:pic>
        <p:nvPicPr>
          <p:cNvPr id="2" name="図 1">
            <a:extLst>
              <a:ext uri="{FF2B5EF4-FFF2-40B4-BE49-F238E27FC236}">
                <a16:creationId xmlns="" xmlns:a16="http://schemas.microsoft.com/office/drawing/2014/main" id="{7D57FEB7-A734-44D8-AD4C-16998C46BB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5571" y="3381659"/>
            <a:ext cx="3622544" cy="444542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4" name="テキスト ボックス 3">
            <a:extLst>
              <a:ext uri="{FF2B5EF4-FFF2-40B4-BE49-F238E27FC236}">
                <a16:creationId xmlns="" xmlns:a16="http://schemas.microsoft.com/office/drawing/2014/main" id="{A89BC8DA-F4B8-4BFF-B46D-D091074151D5}"/>
              </a:ext>
            </a:extLst>
          </p:cNvPr>
          <p:cNvSpPr txBox="1"/>
          <p:nvPr/>
        </p:nvSpPr>
        <p:spPr>
          <a:xfrm>
            <a:off x="4932040" y="2185958"/>
            <a:ext cx="1415772" cy="276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kumimoji="1" lang="zh-TW" altLang="en-US" sz="1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上下左右相同樣式</a:t>
            </a:r>
            <a:endParaRPr kumimoji="1" lang="ja-JP" altLang="en-US" sz="12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="" xmlns:a16="http://schemas.microsoft.com/office/drawing/2014/main" id="{5CE3225F-D515-4E01-8C4C-835D316768D7}"/>
              </a:ext>
            </a:extLst>
          </p:cNvPr>
          <p:cNvSpPr txBox="1"/>
          <p:nvPr/>
        </p:nvSpPr>
        <p:spPr>
          <a:xfrm>
            <a:off x="4932040" y="2831181"/>
            <a:ext cx="1261884" cy="276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kumimoji="1" lang="zh-TW" altLang="en-US" sz="1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只設定上方樣式</a:t>
            </a:r>
            <a:endParaRPr kumimoji="1" lang="ja-JP" altLang="en-US" sz="12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="" xmlns:a16="http://schemas.microsoft.com/office/drawing/2014/main" id="{7E20412B-116B-4448-A764-EE02F5015E9A}"/>
              </a:ext>
            </a:extLst>
          </p:cNvPr>
          <p:cNvSpPr txBox="1"/>
          <p:nvPr/>
        </p:nvSpPr>
        <p:spPr>
          <a:xfrm>
            <a:off x="7548823" y="3465430"/>
            <a:ext cx="1107996" cy="276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kumimoji="1" lang="zh-TW" altLang="en-US" sz="1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四邊不同樣式</a:t>
            </a:r>
            <a:endParaRPr kumimoji="1" lang="ja-JP" altLang="en-US" sz="12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8" name="四角形: 角を丸くする 17">
            <a:extLst>
              <a:ext uri="{FF2B5EF4-FFF2-40B4-BE49-F238E27FC236}">
                <a16:creationId xmlns="" xmlns:a16="http://schemas.microsoft.com/office/drawing/2014/main" id="{CD56D231-6803-4EE9-BA36-F5416355636D}"/>
              </a:ext>
            </a:extLst>
          </p:cNvPr>
          <p:cNvSpPr/>
          <p:nvPr/>
        </p:nvSpPr>
        <p:spPr>
          <a:xfrm>
            <a:off x="5220072" y="4205259"/>
            <a:ext cx="3672408" cy="720080"/>
          </a:xfrm>
          <a:prstGeom prst="roundRect">
            <a:avLst>
              <a:gd name="adj" fmla="val 8603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>
            <a:extLst>
              <a:ext uri="{FF2B5EF4-FFF2-40B4-BE49-F238E27FC236}">
                <a16:creationId xmlns="" xmlns:a16="http://schemas.microsoft.com/office/drawing/2014/main" id="{20AE3C7C-7B12-4879-8340-4A8875E3E111}"/>
              </a:ext>
            </a:extLst>
          </p:cNvPr>
          <p:cNvSpPr/>
          <p:nvPr/>
        </p:nvSpPr>
        <p:spPr>
          <a:xfrm>
            <a:off x="5325064" y="4503742"/>
            <a:ext cx="356741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dirty="0">
                <a:hlinkClick r:id="rId5"/>
              </a:rPr>
              <a:t>https://www.w3schools.com/css/css_border.asp</a:t>
            </a:r>
            <a:endParaRPr lang="ja-JP" altLang="en-US" sz="1200" dirty="0"/>
          </a:p>
        </p:txBody>
      </p:sp>
      <p:sp>
        <p:nvSpPr>
          <p:cNvPr id="20" name="テキスト ボックス 19">
            <a:extLst>
              <a:ext uri="{FF2B5EF4-FFF2-40B4-BE49-F238E27FC236}">
                <a16:creationId xmlns="" xmlns:a16="http://schemas.microsoft.com/office/drawing/2014/main" id="{0617BC58-2D4D-40AA-A589-B74919EEDB83}"/>
              </a:ext>
            </a:extLst>
          </p:cNvPr>
          <p:cNvSpPr txBox="1"/>
          <p:nvPr/>
        </p:nvSpPr>
        <p:spPr>
          <a:xfrm>
            <a:off x="5333475" y="4257521"/>
            <a:ext cx="9108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■ </a:t>
            </a:r>
            <a:r>
              <a:rPr kumimoji="1" lang="en-US" altLang="ja-JP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Demo!</a:t>
            </a:r>
            <a:endParaRPr kumimoji="1" lang="ja-JP" altLang="en-US" sz="1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289589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7857" y="2044504"/>
            <a:ext cx="6380988" cy="899188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外距 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(Margin)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14311" y="1255861"/>
            <a:ext cx="557864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■ </a:t>
            </a: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外距 </a:t>
            </a:r>
            <a:r>
              <a:rPr lang="en-US" altLang="zh-TW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(Margin): </a:t>
            </a: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外邊界距離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12" name="TextBox 20"/>
          <p:cNvSpPr txBox="1"/>
          <p:nvPr/>
        </p:nvSpPr>
        <p:spPr>
          <a:xfrm>
            <a:off x="218640" y="1586057"/>
            <a:ext cx="6768752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外距是一個元素的邊框</a:t>
            </a:r>
            <a:r>
              <a:rPr lang="en-US" altLang="zh-TW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(Border)</a:t>
            </a:r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與其他元素間的距離。</a:t>
            </a:r>
            <a:endParaRPr lang="en-US" altLang="zh-TW" sz="11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9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123478"/>
            <a:ext cx="9144000" cy="576064"/>
          </a:xfrm>
        </p:spPr>
        <p:txBody>
          <a:bodyPr/>
          <a:lstStyle/>
          <a:p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CSS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深入探討</a:t>
            </a:r>
            <a:endParaRPr lang="ko-KR" altLang="en-US" dirty="0">
              <a:latin typeface="Microsoft JhengHei" panose="020B0604030504040204" pitchFamily="34" charset="-120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="" xmlns:a16="http://schemas.microsoft.com/office/drawing/2014/main" id="{EF743EF0-564D-4655-A485-73B4FE8D5323}"/>
              </a:ext>
            </a:extLst>
          </p:cNvPr>
          <p:cNvSpPr/>
          <p:nvPr/>
        </p:nvSpPr>
        <p:spPr>
          <a:xfrm>
            <a:off x="395536" y="1975774"/>
            <a:ext cx="2232248" cy="120032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sz="900" dirty="0">
                <a:solidFill>
                  <a:srgbClr val="9CDCFE"/>
                </a:solidFill>
                <a:latin typeface="Consolas" panose="020B0609020204030204" pitchFamily="49" charset="0"/>
              </a:rPr>
              <a:t>border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altLang="ja-JP" sz="900" dirty="0">
                <a:solidFill>
                  <a:srgbClr val="CE9178"/>
                </a:solidFill>
                <a:latin typeface="Consolas" panose="020B0609020204030204" pitchFamily="49" charset="0"/>
              </a:rPr>
              <a:t>5px solid tomato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ja-JP" sz="900" dirty="0">
                <a:solidFill>
                  <a:srgbClr val="9CDCFE"/>
                </a:solidFill>
                <a:latin typeface="Consolas" panose="020B0609020204030204" pitchFamily="49" charset="0"/>
              </a:rPr>
              <a:t>background-color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altLang="ja-JP" sz="900" dirty="0">
                <a:solidFill>
                  <a:srgbClr val="CE9178"/>
                </a:solidFill>
                <a:latin typeface="Consolas" panose="020B0609020204030204" pitchFamily="49" charset="0"/>
              </a:rPr>
              <a:t>lightgray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ja-JP" sz="900" dirty="0">
                <a:solidFill>
                  <a:srgbClr val="9CDCFE"/>
                </a:solidFill>
                <a:latin typeface="Consolas" panose="020B0609020204030204" pitchFamily="49" charset="0"/>
              </a:rPr>
              <a:t>color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altLang="ja-JP" sz="900" dirty="0">
                <a:solidFill>
                  <a:srgbClr val="CE9178"/>
                </a:solidFill>
                <a:latin typeface="Consolas" panose="020B0609020204030204" pitchFamily="49" charset="0"/>
              </a:rPr>
              <a:t>white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endParaRPr lang="en-US" altLang="ja-JP" sz="9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900" dirty="0">
                <a:solidFill>
                  <a:srgbClr val="9CDCFE"/>
                </a:solidFill>
                <a:latin typeface="Consolas" panose="020B0609020204030204" pitchFamily="49" charset="0"/>
              </a:rPr>
              <a:t>margin-top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altLang="ja-JP" sz="900" dirty="0">
                <a:solidFill>
                  <a:srgbClr val="CE9178"/>
                </a:solidFill>
                <a:latin typeface="Consolas" panose="020B0609020204030204" pitchFamily="49" charset="0"/>
              </a:rPr>
              <a:t>30px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ja-JP" sz="900" dirty="0">
                <a:solidFill>
                  <a:srgbClr val="9CDCFE"/>
                </a:solidFill>
                <a:latin typeface="Consolas" panose="020B0609020204030204" pitchFamily="49" charset="0"/>
              </a:rPr>
              <a:t>margin-right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altLang="ja-JP" sz="900" dirty="0">
                <a:solidFill>
                  <a:srgbClr val="CE9178"/>
                </a:solidFill>
                <a:latin typeface="Consolas" panose="020B0609020204030204" pitchFamily="49" charset="0"/>
              </a:rPr>
              <a:t>80px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ja-JP" sz="900" dirty="0">
                <a:solidFill>
                  <a:srgbClr val="9CDCFE"/>
                </a:solidFill>
                <a:latin typeface="Consolas" panose="020B0609020204030204" pitchFamily="49" charset="0"/>
              </a:rPr>
              <a:t>margin-bottom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altLang="ja-JP" sz="900" dirty="0">
                <a:solidFill>
                  <a:srgbClr val="CE9178"/>
                </a:solidFill>
                <a:latin typeface="Consolas" panose="020B0609020204030204" pitchFamily="49" charset="0"/>
              </a:rPr>
              <a:t>50px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ja-JP" sz="900" dirty="0">
                <a:solidFill>
                  <a:srgbClr val="9CDCFE"/>
                </a:solidFill>
                <a:latin typeface="Consolas" panose="020B0609020204030204" pitchFamily="49" charset="0"/>
              </a:rPr>
              <a:t>margin-left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altLang="ja-JP" sz="900" dirty="0">
                <a:solidFill>
                  <a:srgbClr val="CE9178"/>
                </a:solidFill>
                <a:latin typeface="Consolas" panose="020B0609020204030204" pitchFamily="49" charset="0"/>
              </a:rPr>
              <a:t>110px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</p:txBody>
      </p:sp>
      <p:cxnSp>
        <p:nvCxnSpPr>
          <p:cNvPr id="5" name="直線矢印コネクタ 4">
            <a:extLst>
              <a:ext uri="{FF2B5EF4-FFF2-40B4-BE49-F238E27FC236}">
                <a16:creationId xmlns="" xmlns:a16="http://schemas.microsoft.com/office/drawing/2014/main" id="{A96B1122-0C2A-4502-B2E2-26861487584C}"/>
              </a:ext>
            </a:extLst>
          </p:cNvPr>
          <p:cNvCxnSpPr/>
          <p:nvPr/>
        </p:nvCxnSpPr>
        <p:spPr>
          <a:xfrm>
            <a:off x="3779912" y="2242795"/>
            <a:ext cx="0" cy="18653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テキスト ボックス 9">
            <a:extLst>
              <a:ext uri="{FF2B5EF4-FFF2-40B4-BE49-F238E27FC236}">
                <a16:creationId xmlns="" xmlns:a16="http://schemas.microsoft.com/office/drawing/2014/main" id="{23FD5BF1-D275-4918-A373-A90EE3DB1923}"/>
              </a:ext>
            </a:extLst>
          </p:cNvPr>
          <p:cNvSpPr txBox="1"/>
          <p:nvPr/>
        </p:nvSpPr>
        <p:spPr>
          <a:xfrm>
            <a:off x="3806566" y="2240460"/>
            <a:ext cx="41710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30px</a:t>
            </a:r>
            <a:endParaRPr kumimoji="1" lang="ja-JP" altLang="en-US" sz="8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13" name="直線矢印コネクタ 12">
            <a:extLst>
              <a:ext uri="{FF2B5EF4-FFF2-40B4-BE49-F238E27FC236}">
                <a16:creationId xmlns="" xmlns:a16="http://schemas.microsoft.com/office/drawing/2014/main" id="{3C9976A9-FF41-4ADA-93B3-CD110CFF606B}"/>
              </a:ext>
            </a:extLst>
          </p:cNvPr>
          <p:cNvCxnSpPr>
            <a:cxnSpLocks/>
          </p:cNvCxnSpPr>
          <p:nvPr/>
        </p:nvCxnSpPr>
        <p:spPr>
          <a:xfrm>
            <a:off x="3779912" y="2667744"/>
            <a:ext cx="0" cy="28800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テキスト ボックス 17">
            <a:extLst>
              <a:ext uri="{FF2B5EF4-FFF2-40B4-BE49-F238E27FC236}">
                <a16:creationId xmlns="" xmlns:a16="http://schemas.microsoft.com/office/drawing/2014/main" id="{7EB28EC8-786C-49C9-9FB7-6873F12DC02F}"/>
              </a:ext>
            </a:extLst>
          </p:cNvPr>
          <p:cNvSpPr txBox="1"/>
          <p:nvPr/>
        </p:nvSpPr>
        <p:spPr>
          <a:xfrm>
            <a:off x="3807238" y="2689153"/>
            <a:ext cx="41710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50px</a:t>
            </a:r>
            <a:endParaRPr kumimoji="1" lang="ja-JP" altLang="en-US" sz="8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19" name="直線矢印コネクタ 18">
            <a:extLst>
              <a:ext uri="{FF2B5EF4-FFF2-40B4-BE49-F238E27FC236}">
                <a16:creationId xmlns="" xmlns:a16="http://schemas.microsoft.com/office/drawing/2014/main" id="{4C2AE5A1-9A5F-4791-BE24-593D8F86B0C9}"/>
              </a:ext>
            </a:extLst>
          </p:cNvPr>
          <p:cNvCxnSpPr>
            <a:cxnSpLocks/>
          </p:cNvCxnSpPr>
          <p:nvPr/>
        </p:nvCxnSpPr>
        <p:spPr>
          <a:xfrm>
            <a:off x="2715569" y="2608040"/>
            <a:ext cx="63229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テキスト ボックス 21">
            <a:extLst>
              <a:ext uri="{FF2B5EF4-FFF2-40B4-BE49-F238E27FC236}">
                <a16:creationId xmlns="" xmlns:a16="http://schemas.microsoft.com/office/drawing/2014/main" id="{3C7436B0-C557-4BCC-9DAB-E7A4AEAB016C}"/>
              </a:ext>
            </a:extLst>
          </p:cNvPr>
          <p:cNvSpPr txBox="1"/>
          <p:nvPr/>
        </p:nvSpPr>
        <p:spPr>
          <a:xfrm>
            <a:off x="2777262" y="2399982"/>
            <a:ext cx="47641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110px</a:t>
            </a:r>
            <a:endParaRPr kumimoji="1" lang="ja-JP" altLang="en-US" sz="8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23" name="直線矢印コネクタ 22">
            <a:extLst>
              <a:ext uri="{FF2B5EF4-FFF2-40B4-BE49-F238E27FC236}">
                <a16:creationId xmlns="" xmlns:a16="http://schemas.microsoft.com/office/drawing/2014/main" id="{2489C8B8-F1A1-4E32-AC9A-C81633AB3172}"/>
              </a:ext>
            </a:extLst>
          </p:cNvPr>
          <p:cNvCxnSpPr>
            <a:cxnSpLocks/>
          </p:cNvCxnSpPr>
          <p:nvPr/>
        </p:nvCxnSpPr>
        <p:spPr>
          <a:xfrm flipV="1">
            <a:off x="8671743" y="2532623"/>
            <a:ext cx="41238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テキスト ボックス 24">
            <a:extLst>
              <a:ext uri="{FF2B5EF4-FFF2-40B4-BE49-F238E27FC236}">
                <a16:creationId xmlns="" xmlns:a16="http://schemas.microsoft.com/office/drawing/2014/main" id="{F106A144-44E7-429D-9347-BE4697F21BA3}"/>
              </a:ext>
            </a:extLst>
          </p:cNvPr>
          <p:cNvSpPr txBox="1"/>
          <p:nvPr/>
        </p:nvSpPr>
        <p:spPr>
          <a:xfrm>
            <a:off x="8667030" y="2348182"/>
            <a:ext cx="41710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80px</a:t>
            </a:r>
            <a:endParaRPr kumimoji="1" lang="ja-JP" altLang="en-US" sz="8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6" name="正方形/長方形 25">
            <a:extLst>
              <a:ext uri="{FF2B5EF4-FFF2-40B4-BE49-F238E27FC236}">
                <a16:creationId xmlns="" xmlns:a16="http://schemas.microsoft.com/office/drawing/2014/main" id="{42802612-D5B2-449E-9F3A-76EFE51A227B}"/>
              </a:ext>
            </a:extLst>
          </p:cNvPr>
          <p:cNvSpPr/>
          <p:nvPr/>
        </p:nvSpPr>
        <p:spPr>
          <a:xfrm>
            <a:off x="395536" y="3541534"/>
            <a:ext cx="2232248" cy="78483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sz="900" dirty="0">
                <a:solidFill>
                  <a:srgbClr val="9CDCFE"/>
                </a:solidFill>
                <a:latin typeface="Consolas" panose="020B0609020204030204" pitchFamily="49" charset="0"/>
              </a:rPr>
              <a:t>border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altLang="ja-JP" sz="900" dirty="0">
                <a:solidFill>
                  <a:srgbClr val="CE9178"/>
                </a:solidFill>
                <a:latin typeface="Consolas" panose="020B0609020204030204" pitchFamily="49" charset="0"/>
              </a:rPr>
              <a:t>5px solid tomato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ja-JP" sz="900" dirty="0">
                <a:solidFill>
                  <a:srgbClr val="9CDCFE"/>
                </a:solidFill>
                <a:latin typeface="Consolas" panose="020B0609020204030204" pitchFamily="49" charset="0"/>
              </a:rPr>
              <a:t>background-color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altLang="ja-JP" sz="900" dirty="0">
                <a:solidFill>
                  <a:srgbClr val="CE9178"/>
                </a:solidFill>
                <a:latin typeface="Consolas" panose="020B0609020204030204" pitchFamily="49" charset="0"/>
              </a:rPr>
              <a:t>lightgray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ja-JP" sz="900" dirty="0">
                <a:solidFill>
                  <a:srgbClr val="9CDCFE"/>
                </a:solidFill>
                <a:latin typeface="Consolas" panose="020B0609020204030204" pitchFamily="49" charset="0"/>
              </a:rPr>
              <a:t>color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altLang="ja-JP" sz="900" dirty="0">
                <a:solidFill>
                  <a:srgbClr val="CE9178"/>
                </a:solidFill>
                <a:latin typeface="Consolas" panose="020B0609020204030204" pitchFamily="49" charset="0"/>
              </a:rPr>
              <a:t>white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endParaRPr lang="en-US" altLang="ja-JP" sz="9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900" dirty="0">
                <a:solidFill>
                  <a:srgbClr val="9CDCFE"/>
                </a:solidFill>
                <a:latin typeface="Consolas" panose="020B0609020204030204" pitchFamily="49" charset="0"/>
              </a:rPr>
              <a:t>margin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altLang="ja-JP" sz="900" dirty="0">
                <a:solidFill>
                  <a:srgbClr val="CE9178"/>
                </a:solidFill>
                <a:latin typeface="Consolas" panose="020B0609020204030204" pitchFamily="49" charset="0"/>
              </a:rPr>
              <a:t>30px 80px 50px 110px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27" name="テキスト ボックス 26">
            <a:extLst>
              <a:ext uri="{FF2B5EF4-FFF2-40B4-BE49-F238E27FC236}">
                <a16:creationId xmlns="" xmlns:a16="http://schemas.microsoft.com/office/drawing/2014/main" id="{ED9F1283-25B6-47E3-B3CD-1110129848B6}"/>
              </a:ext>
            </a:extLst>
          </p:cNvPr>
          <p:cNvSpPr txBox="1"/>
          <p:nvPr/>
        </p:nvSpPr>
        <p:spPr>
          <a:xfrm>
            <a:off x="805250" y="4326364"/>
            <a:ext cx="15568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100" dirty="0">
                <a:solidFill>
                  <a:schemeClr val="accent6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top right bottom left</a:t>
            </a:r>
            <a:endParaRPr kumimoji="1" lang="ja-JP" altLang="en-US" sz="1100" dirty="0">
              <a:solidFill>
                <a:schemeClr val="accent6">
                  <a:lumMod val="7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8" name="次の値と等しい 27">
            <a:extLst>
              <a:ext uri="{FF2B5EF4-FFF2-40B4-BE49-F238E27FC236}">
                <a16:creationId xmlns="" xmlns:a16="http://schemas.microsoft.com/office/drawing/2014/main" id="{4F6E8306-5192-49B3-A9D1-6CA981093B82}"/>
              </a:ext>
            </a:extLst>
          </p:cNvPr>
          <p:cNvSpPr/>
          <p:nvPr/>
        </p:nvSpPr>
        <p:spPr>
          <a:xfrm rot="16200000">
            <a:off x="1272843" y="3272227"/>
            <a:ext cx="297614" cy="180020"/>
          </a:xfrm>
          <a:prstGeom prst="mathEqual">
            <a:avLst>
              <a:gd name="adj1" fmla="val 23520"/>
              <a:gd name="adj2" fmla="val 32924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4" name="四角形: 角を丸くする 17">
            <a:extLst>
              <a:ext uri="{FF2B5EF4-FFF2-40B4-BE49-F238E27FC236}">
                <a16:creationId xmlns="" xmlns:a16="http://schemas.microsoft.com/office/drawing/2014/main" id="{CD56D231-6803-4EE9-BA36-F5416355636D}"/>
              </a:ext>
            </a:extLst>
          </p:cNvPr>
          <p:cNvSpPr/>
          <p:nvPr/>
        </p:nvSpPr>
        <p:spPr>
          <a:xfrm>
            <a:off x="5220072" y="4205259"/>
            <a:ext cx="3672408" cy="720080"/>
          </a:xfrm>
          <a:prstGeom prst="roundRect">
            <a:avLst>
              <a:gd name="adj" fmla="val 8603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>
            <a:extLst>
              <a:ext uri="{FF2B5EF4-FFF2-40B4-BE49-F238E27FC236}">
                <a16:creationId xmlns="" xmlns:a16="http://schemas.microsoft.com/office/drawing/2014/main" id="{20AE3C7C-7B12-4879-8340-4A8875E3E111}"/>
              </a:ext>
            </a:extLst>
          </p:cNvPr>
          <p:cNvSpPr/>
          <p:nvPr/>
        </p:nvSpPr>
        <p:spPr>
          <a:xfrm>
            <a:off x="5325064" y="4503742"/>
            <a:ext cx="356741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dirty="0" smtClean="0">
                <a:hlinkClick r:id="rId3"/>
              </a:rPr>
              <a:t>https</a:t>
            </a:r>
            <a:r>
              <a:rPr lang="en-US" altLang="ja-JP" sz="1200" dirty="0">
                <a:hlinkClick r:id="rId3"/>
              </a:rPr>
              <a:t>://www.w3schools.com/css/css_margin.asp</a:t>
            </a:r>
            <a:endParaRPr lang="ja-JP" altLang="en-US" sz="1200" dirty="0"/>
          </a:p>
        </p:txBody>
      </p:sp>
      <p:sp>
        <p:nvSpPr>
          <p:cNvPr id="30" name="テキスト ボックス 29">
            <a:extLst>
              <a:ext uri="{FF2B5EF4-FFF2-40B4-BE49-F238E27FC236}">
                <a16:creationId xmlns="" xmlns:a16="http://schemas.microsoft.com/office/drawing/2014/main" id="{0617BC58-2D4D-40AA-A589-B74919EEDB83}"/>
              </a:ext>
            </a:extLst>
          </p:cNvPr>
          <p:cNvSpPr txBox="1"/>
          <p:nvPr/>
        </p:nvSpPr>
        <p:spPr>
          <a:xfrm>
            <a:off x="5333475" y="4257521"/>
            <a:ext cx="9108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■ </a:t>
            </a:r>
            <a:r>
              <a:rPr kumimoji="1" lang="en-US" altLang="ja-JP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Demo!</a:t>
            </a:r>
            <a:endParaRPr kumimoji="1" lang="ja-JP" altLang="en-US" sz="1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1659737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355976" y="2283718"/>
            <a:ext cx="4572000" cy="473576"/>
          </a:xfrm>
        </p:spPr>
        <p:txBody>
          <a:bodyPr/>
          <a:lstStyle/>
          <a:p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CSS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簡介</a:t>
            </a:r>
            <a:endParaRPr lang="ko-KR" altLang="en-US" dirty="0">
              <a:latin typeface="Microsoft JhengHei" panose="020B0604030504040204" pitchFamily="34" charset="-12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4283968" y="2859782"/>
            <a:ext cx="4869130" cy="288032"/>
          </a:xfrm>
        </p:spPr>
        <p:txBody>
          <a:bodyPr/>
          <a:lstStyle/>
          <a:p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何謂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CSS (Cascading Style Sheet) 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及如何使用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(How to use)</a:t>
            </a:r>
            <a:endParaRPr lang="en-US" altLang="ko-KR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1012342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0889" y="1975773"/>
            <a:ext cx="5996604" cy="1200329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內距 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(Padding)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14311" y="1255861"/>
            <a:ext cx="557864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■ </a:t>
            </a: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內距 </a:t>
            </a:r>
            <a:r>
              <a:rPr lang="en-US" altLang="zh-TW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(Padding): </a:t>
            </a: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內邊界距離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123478"/>
            <a:ext cx="9144000" cy="576064"/>
          </a:xfrm>
        </p:spPr>
        <p:txBody>
          <a:bodyPr/>
          <a:lstStyle/>
          <a:p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CSS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深入探討</a:t>
            </a:r>
            <a:endParaRPr lang="ko-KR" altLang="en-US" dirty="0">
              <a:latin typeface="Microsoft JhengHei" panose="020B0604030504040204" pitchFamily="34" charset="-120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="" xmlns:a16="http://schemas.microsoft.com/office/drawing/2014/main" id="{5DA901E3-416A-4E8F-9D63-4C74007468D8}"/>
              </a:ext>
            </a:extLst>
          </p:cNvPr>
          <p:cNvSpPr/>
          <p:nvPr/>
        </p:nvSpPr>
        <p:spPr>
          <a:xfrm>
            <a:off x="395536" y="1975774"/>
            <a:ext cx="2232248" cy="120032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sz="900" dirty="0">
                <a:solidFill>
                  <a:srgbClr val="9CDCFE"/>
                </a:solidFill>
                <a:latin typeface="Consolas" panose="020B0609020204030204" pitchFamily="49" charset="0"/>
              </a:rPr>
              <a:t>border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altLang="ja-JP" sz="900" dirty="0">
                <a:solidFill>
                  <a:srgbClr val="CE9178"/>
                </a:solidFill>
                <a:latin typeface="Consolas" panose="020B0609020204030204" pitchFamily="49" charset="0"/>
              </a:rPr>
              <a:t>5px solid tomato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ja-JP" sz="900" dirty="0">
                <a:solidFill>
                  <a:srgbClr val="9CDCFE"/>
                </a:solidFill>
                <a:latin typeface="Consolas" panose="020B0609020204030204" pitchFamily="49" charset="0"/>
              </a:rPr>
              <a:t>background-color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altLang="ja-JP" sz="900" dirty="0">
                <a:solidFill>
                  <a:srgbClr val="CE9178"/>
                </a:solidFill>
                <a:latin typeface="Consolas" panose="020B0609020204030204" pitchFamily="49" charset="0"/>
              </a:rPr>
              <a:t>lightgray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ja-JP" sz="900" dirty="0">
                <a:solidFill>
                  <a:srgbClr val="9CDCFE"/>
                </a:solidFill>
                <a:latin typeface="Consolas" panose="020B0609020204030204" pitchFamily="49" charset="0"/>
              </a:rPr>
              <a:t>color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altLang="ja-JP" sz="900" dirty="0">
                <a:solidFill>
                  <a:srgbClr val="CE9178"/>
                </a:solidFill>
                <a:latin typeface="Consolas" panose="020B0609020204030204" pitchFamily="49" charset="0"/>
              </a:rPr>
              <a:t>white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endParaRPr lang="en-US" altLang="ja-JP" sz="9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900" dirty="0">
                <a:solidFill>
                  <a:srgbClr val="9CDCFE"/>
                </a:solidFill>
                <a:latin typeface="Consolas" panose="020B0609020204030204" pitchFamily="49" charset="0"/>
              </a:rPr>
              <a:t>padding-top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altLang="ja-JP" sz="900" dirty="0">
                <a:solidFill>
                  <a:srgbClr val="CE9178"/>
                </a:solidFill>
                <a:latin typeface="Consolas" panose="020B0609020204030204" pitchFamily="49" charset="0"/>
              </a:rPr>
              <a:t>30px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ja-JP" sz="900" dirty="0">
                <a:solidFill>
                  <a:srgbClr val="9CDCFE"/>
                </a:solidFill>
                <a:latin typeface="Consolas" panose="020B0609020204030204" pitchFamily="49" charset="0"/>
              </a:rPr>
              <a:t>padding-right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altLang="ja-JP" sz="900" dirty="0">
                <a:solidFill>
                  <a:srgbClr val="CE9178"/>
                </a:solidFill>
                <a:latin typeface="Consolas" panose="020B0609020204030204" pitchFamily="49" charset="0"/>
              </a:rPr>
              <a:t>80px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ja-JP" sz="900" dirty="0">
                <a:solidFill>
                  <a:srgbClr val="9CDCFE"/>
                </a:solidFill>
                <a:latin typeface="Consolas" panose="020B0609020204030204" pitchFamily="49" charset="0"/>
              </a:rPr>
              <a:t>padding-bottom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altLang="ja-JP" sz="900" dirty="0">
                <a:solidFill>
                  <a:srgbClr val="CE9178"/>
                </a:solidFill>
                <a:latin typeface="Consolas" panose="020B0609020204030204" pitchFamily="49" charset="0"/>
              </a:rPr>
              <a:t>50px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ja-JP" sz="900" dirty="0">
                <a:solidFill>
                  <a:srgbClr val="9CDCFE"/>
                </a:solidFill>
                <a:latin typeface="Consolas" panose="020B0609020204030204" pitchFamily="49" charset="0"/>
              </a:rPr>
              <a:t>padding-left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altLang="ja-JP" sz="900" dirty="0">
                <a:solidFill>
                  <a:srgbClr val="CE9178"/>
                </a:solidFill>
                <a:latin typeface="Consolas" panose="020B0609020204030204" pitchFamily="49" charset="0"/>
              </a:rPr>
              <a:t>110px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="" xmlns:a16="http://schemas.microsoft.com/office/drawing/2014/main" id="{9C5504F3-6559-4AB0-9130-81D403C0F40D}"/>
              </a:ext>
            </a:extLst>
          </p:cNvPr>
          <p:cNvSpPr/>
          <p:nvPr/>
        </p:nvSpPr>
        <p:spPr>
          <a:xfrm>
            <a:off x="395536" y="3541534"/>
            <a:ext cx="2232248" cy="78483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sz="900" dirty="0">
                <a:solidFill>
                  <a:srgbClr val="9CDCFE"/>
                </a:solidFill>
                <a:latin typeface="Consolas" panose="020B0609020204030204" pitchFamily="49" charset="0"/>
              </a:rPr>
              <a:t>border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altLang="ja-JP" sz="900" dirty="0">
                <a:solidFill>
                  <a:srgbClr val="CE9178"/>
                </a:solidFill>
                <a:latin typeface="Consolas" panose="020B0609020204030204" pitchFamily="49" charset="0"/>
              </a:rPr>
              <a:t>5px solid tomato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ja-JP" sz="900" dirty="0">
                <a:solidFill>
                  <a:srgbClr val="9CDCFE"/>
                </a:solidFill>
                <a:latin typeface="Consolas" panose="020B0609020204030204" pitchFamily="49" charset="0"/>
              </a:rPr>
              <a:t>background-color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altLang="ja-JP" sz="900" dirty="0">
                <a:solidFill>
                  <a:srgbClr val="CE9178"/>
                </a:solidFill>
                <a:latin typeface="Consolas" panose="020B0609020204030204" pitchFamily="49" charset="0"/>
              </a:rPr>
              <a:t>lightgray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ja-JP" sz="900" dirty="0">
                <a:solidFill>
                  <a:srgbClr val="9CDCFE"/>
                </a:solidFill>
                <a:latin typeface="Consolas" panose="020B0609020204030204" pitchFamily="49" charset="0"/>
              </a:rPr>
              <a:t>color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altLang="ja-JP" sz="900" dirty="0">
                <a:solidFill>
                  <a:srgbClr val="CE9178"/>
                </a:solidFill>
                <a:latin typeface="Consolas" panose="020B0609020204030204" pitchFamily="49" charset="0"/>
              </a:rPr>
              <a:t>white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endParaRPr lang="en-US" altLang="ja-JP" sz="9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900" dirty="0">
                <a:solidFill>
                  <a:srgbClr val="9CDCFE"/>
                </a:solidFill>
                <a:latin typeface="Consolas" panose="020B0609020204030204" pitchFamily="49" charset="0"/>
              </a:rPr>
              <a:t>padding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altLang="ja-JP" sz="900" dirty="0">
                <a:solidFill>
                  <a:srgbClr val="CE9178"/>
                </a:solidFill>
                <a:latin typeface="Consolas" panose="020B0609020204030204" pitchFamily="49" charset="0"/>
              </a:rPr>
              <a:t>30px 80px 50px 110px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="" xmlns:a16="http://schemas.microsoft.com/office/drawing/2014/main" id="{CEB2654A-DD90-4E6B-A6AE-2398FF4C1B1C}"/>
              </a:ext>
            </a:extLst>
          </p:cNvPr>
          <p:cNvSpPr txBox="1"/>
          <p:nvPr/>
        </p:nvSpPr>
        <p:spPr>
          <a:xfrm>
            <a:off x="805250" y="4326364"/>
            <a:ext cx="15568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100" dirty="0">
                <a:solidFill>
                  <a:schemeClr val="accent6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top right bottom left</a:t>
            </a:r>
            <a:endParaRPr kumimoji="1" lang="ja-JP" altLang="en-US" sz="1100" dirty="0">
              <a:solidFill>
                <a:schemeClr val="accent6">
                  <a:lumMod val="7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0" name="次の値と等しい 9">
            <a:extLst>
              <a:ext uri="{FF2B5EF4-FFF2-40B4-BE49-F238E27FC236}">
                <a16:creationId xmlns="" xmlns:a16="http://schemas.microsoft.com/office/drawing/2014/main" id="{79332563-4F01-45FB-8878-03CAE5185499}"/>
              </a:ext>
            </a:extLst>
          </p:cNvPr>
          <p:cNvSpPr/>
          <p:nvPr/>
        </p:nvSpPr>
        <p:spPr>
          <a:xfrm rot="16200000">
            <a:off x="1272843" y="3272227"/>
            <a:ext cx="297614" cy="180020"/>
          </a:xfrm>
          <a:prstGeom prst="mathEqual">
            <a:avLst>
              <a:gd name="adj1" fmla="val 23520"/>
              <a:gd name="adj2" fmla="val 32924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1" name="TextBox 20">
            <a:extLst>
              <a:ext uri="{FF2B5EF4-FFF2-40B4-BE49-F238E27FC236}">
                <a16:creationId xmlns="" xmlns:a16="http://schemas.microsoft.com/office/drawing/2014/main" id="{A32CDF1C-3E56-461A-BFD3-C2BD36B960BF}"/>
              </a:ext>
            </a:extLst>
          </p:cNvPr>
          <p:cNvSpPr txBox="1"/>
          <p:nvPr/>
        </p:nvSpPr>
        <p:spPr>
          <a:xfrm>
            <a:off x="218640" y="1586057"/>
            <a:ext cx="6768752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內距是一個元素的邊框</a:t>
            </a:r>
            <a:r>
              <a:rPr lang="en-US" altLang="zh-TW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(Border)</a:t>
            </a:r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與其內容之距離。</a:t>
            </a:r>
            <a:endParaRPr lang="en-US" altLang="zh-TW" sz="11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Arial" pitchFamily="34" charset="0"/>
            </a:endParaRPr>
          </a:p>
        </p:txBody>
      </p:sp>
      <p:cxnSp>
        <p:nvCxnSpPr>
          <p:cNvPr id="13" name="直線矢印コネクタ 12">
            <a:extLst>
              <a:ext uri="{FF2B5EF4-FFF2-40B4-BE49-F238E27FC236}">
                <a16:creationId xmlns="" xmlns:a16="http://schemas.microsoft.com/office/drawing/2014/main" id="{9143D46D-8152-4733-8125-009F3E9798B6}"/>
              </a:ext>
            </a:extLst>
          </p:cNvPr>
          <p:cNvCxnSpPr/>
          <p:nvPr/>
        </p:nvCxnSpPr>
        <p:spPr>
          <a:xfrm>
            <a:off x="4355976" y="2292624"/>
            <a:ext cx="0" cy="18653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テキスト ボックス 13">
            <a:extLst>
              <a:ext uri="{FF2B5EF4-FFF2-40B4-BE49-F238E27FC236}">
                <a16:creationId xmlns="" xmlns:a16="http://schemas.microsoft.com/office/drawing/2014/main" id="{8E629DA8-3092-4273-A980-5BBDBC74CC2D}"/>
              </a:ext>
            </a:extLst>
          </p:cNvPr>
          <p:cNvSpPr txBox="1"/>
          <p:nvPr/>
        </p:nvSpPr>
        <p:spPr>
          <a:xfrm>
            <a:off x="4355976" y="2296754"/>
            <a:ext cx="41710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30px</a:t>
            </a:r>
            <a:endParaRPr kumimoji="1" lang="ja-JP" altLang="en-US" sz="8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15" name="直線矢印コネクタ 14">
            <a:extLst>
              <a:ext uri="{FF2B5EF4-FFF2-40B4-BE49-F238E27FC236}">
                <a16:creationId xmlns="" xmlns:a16="http://schemas.microsoft.com/office/drawing/2014/main" id="{8CFC0971-FEDD-4CAF-9CCF-A03BBE1F2F97}"/>
              </a:ext>
            </a:extLst>
          </p:cNvPr>
          <p:cNvCxnSpPr>
            <a:cxnSpLocks/>
          </p:cNvCxnSpPr>
          <p:nvPr/>
        </p:nvCxnSpPr>
        <p:spPr>
          <a:xfrm>
            <a:off x="4370923" y="2643758"/>
            <a:ext cx="0" cy="25023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テキスト ボックス 15">
            <a:extLst>
              <a:ext uri="{FF2B5EF4-FFF2-40B4-BE49-F238E27FC236}">
                <a16:creationId xmlns="" xmlns:a16="http://schemas.microsoft.com/office/drawing/2014/main" id="{B451911B-F562-4F8E-BF44-82D200878168}"/>
              </a:ext>
            </a:extLst>
          </p:cNvPr>
          <p:cNvSpPr txBox="1"/>
          <p:nvPr/>
        </p:nvSpPr>
        <p:spPr>
          <a:xfrm>
            <a:off x="4355976" y="2661154"/>
            <a:ext cx="41710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50px</a:t>
            </a:r>
            <a:endParaRPr kumimoji="1" lang="ja-JP" altLang="en-US" sz="8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17" name="直線矢印コネクタ 16">
            <a:extLst>
              <a:ext uri="{FF2B5EF4-FFF2-40B4-BE49-F238E27FC236}">
                <a16:creationId xmlns="" xmlns:a16="http://schemas.microsoft.com/office/drawing/2014/main" id="{7AF287FF-466B-449B-9601-871FC0D38F90}"/>
              </a:ext>
            </a:extLst>
          </p:cNvPr>
          <p:cNvCxnSpPr>
            <a:cxnSpLocks/>
          </p:cNvCxnSpPr>
          <p:nvPr/>
        </p:nvCxnSpPr>
        <p:spPr>
          <a:xfrm>
            <a:off x="2903632" y="2581898"/>
            <a:ext cx="50400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テキスト ボックス 17">
            <a:extLst>
              <a:ext uri="{FF2B5EF4-FFF2-40B4-BE49-F238E27FC236}">
                <a16:creationId xmlns="" xmlns:a16="http://schemas.microsoft.com/office/drawing/2014/main" id="{06AAC209-BC64-4D8E-AAD9-4B28E1164159}"/>
              </a:ext>
            </a:extLst>
          </p:cNvPr>
          <p:cNvSpPr txBox="1"/>
          <p:nvPr/>
        </p:nvSpPr>
        <p:spPr>
          <a:xfrm>
            <a:off x="2917479" y="2371434"/>
            <a:ext cx="47641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110px</a:t>
            </a:r>
            <a:endParaRPr kumimoji="1" lang="ja-JP" altLang="en-US" sz="8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19" name="直線矢印コネクタ 18">
            <a:extLst>
              <a:ext uri="{FF2B5EF4-FFF2-40B4-BE49-F238E27FC236}">
                <a16:creationId xmlns="" xmlns:a16="http://schemas.microsoft.com/office/drawing/2014/main" id="{78CF01B0-F006-4E61-9FEB-0F980813E510}"/>
              </a:ext>
            </a:extLst>
          </p:cNvPr>
          <p:cNvCxnSpPr>
            <a:cxnSpLocks/>
          </p:cNvCxnSpPr>
          <p:nvPr/>
        </p:nvCxnSpPr>
        <p:spPr>
          <a:xfrm flipV="1">
            <a:off x="8273886" y="2512198"/>
            <a:ext cx="43200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テキスト ボックス 19">
            <a:extLst>
              <a:ext uri="{FF2B5EF4-FFF2-40B4-BE49-F238E27FC236}">
                <a16:creationId xmlns="" xmlns:a16="http://schemas.microsoft.com/office/drawing/2014/main" id="{69E55250-18E8-4658-906E-3A0538A4AAD5}"/>
              </a:ext>
            </a:extLst>
          </p:cNvPr>
          <p:cNvSpPr txBox="1"/>
          <p:nvPr/>
        </p:nvSpPr>
        <p:spPr>
          <a:xfrm>
            <a:off x="8288784" y="2296754"/>
            <a:ext cx="41710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80px</a:t>
            </a:r>
            <a:endParaRPr kumimoji="1" lang="ja-JP" altLang="en-US" sz="8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2" name="四角形: 角を丸くする 17">
            <a:extLst>
              <a:ext uri="{FF2B5EF4-FFF2-40B4-BE49-F238E27FC236}">
                <a16:creationId xmlns="" xmlns:a16="http://schemas.microsoft.com/office/drawing/2014/main" id="{CD56D231-6803-4EE9-BA36-F5416355636D}"/>
              </a:ext>
            </a:extLst>
          </p:cNvPr>
          <p:cNvSpPr/>
          <p:nvPr/>
        </p:nvSpPr>
        <p:spPr>
          <a:xfrm>
            <a:off x="5220072" y="4205259"/>
            <a:ext cx="3672408" cy="720080"/>
          </a:xfrm>
          <a:prstGeom prst="roundRect">
            <a:avLst>
              <a:gd name="adj" fmla="val 8603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>
            <a:extLst>
              <a:ext uri="{FF2B5EF4-FFF2-40B4-BE49-F238E27FC236}">
                <a16:creationId xmlns="" xmlns:a16="http://schemas.microsoft.com/office/drawing/2014/main" id="{20AE3C7C-7B12-4879-8340-4A8875E3E111}"/>
              </a:ext>
            </a:extLst>
          </p:cNvPr>
          <p:cNvSpPr/>
          <p:nvPr/>
        </p:nvSpPr>
        <p:spPr>
          <a:xfrm>
            <a:off x="5325064" y="4503742"/>
            <a:ext cx="356741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dirty="0">
                <a:hlinkClick r:id="rId3"/>
              </a:rPr>
              <a:t>https://www.w3schools.com/css/css_padding.asp</a:t>
            </a:r>
            <a:endParaRPr lang="ja-JP" altLang="en-US" sz="1200" dirty="0"/>
          </a:p>
        </p:txBody>
      </p:sp>
      <p:sp>
        <p:nvSpPr>
          <p:cNvPr id="24" name="テキスト ボックス 23">
            <a:extLst>
              <a:ext uri="{FF2B5EF4-FFF2-40B4-BE49-F238E27FC236}">
                <a16:creationId xmlns="" xmlns:a16="http://schemas.microsoft.com/office/drawing/2014/main" id="{0617BC58-2D4D-40AA-A589-B74919EEDB83}"/>
              </a:ext>
            </a:extLst>
          </p:cNvPr>
          <p:cNvSpPr txBox="1"/>
          <p:nvPr/>
        </p:nvSpPr>
        <p:spPr>
          <a:xfrm>
            <a:off x="5333475" y="4257521"/>
            <a:ext cx="9108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■ </a:t>
            </a:r>
            <a:r>
              <a:rPr kumimoji="1" lang="en-US" altLang="ja-JP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Demo!</a:t>
            </a:r>
            <a:endParaRPr kumimoji="1" lang="ja-JP" altLang="en-US" sz="1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9666434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高與寬 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(Height &amp; Width)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14311" y="1255861"/>
            <a:ext cx="557864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■ </a:t>
            </a: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高與寬 </a:t>
            </a:r>
            <a:r>
              <a:rPr lang="en-US" altLang="zh-TW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(Height &amp; Width)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123478"/>
            <a:ext cx="9144000" cy="576064"/>
          </a:xfrm>
        </p:spPr>
        <p:txBody>
          <a:bodyPr/>
          <a:lstStyle/>
          <a:p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CSS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深入探討</a:t>
            </a:r>
            <a:endParaRPr lang="ko-KR" altLang="en-US" dirty="0">
              <a:latin typeface="Microsoft JhengHei" panose="020B0604030504040204" pitchFamily="34" charset="-120"/>
            </a:endParaRPr>
          </a:p>
        </p:txBody>
      </p:sp>
      <p:sp>
        <p:nvSpPr>
          <p:cNvPr id="5" name="TextBox 20">
            <a:extLst>
              <a:ext uri="{FF2B5EF4-FFF2-40B4-BE49-F238E27FC236}">
                <a16:creationId xmlns="" xmlns:a16="http://schemas.microsoft.com/office/drawing/2014/main" id="{A32CDF1C-3E56-461A-BFD3-C2BD36B960BF}"/>
              </a:ext>
            </a:extLst>
          </p:cNvPr>
          <p:cNvSpPr txBox="1"/>
          <p:nvPr/>
        </p:nvSpPr>
        <p:spPr>
          <a:xfrm>
            <a:off x="218640" y="1586057"/>
            <a:ext cx="6768752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TW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設定元素的高與寬。不包含邊框</a:t>
            </a:r>
            <a:r>
              <a:rPr lang="en-US" altLang="zh-TW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(border)</a:t>
            </a:r>
            <a:r>
              <a:rPr lang="zh-TW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，外距</a:t>
            </a:r>
            <a:r>
              <a:rPr lang="en-US" altLang="zh-TW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(margin)</a:t>
            </a:r>
            <a:r>
              <a:rPr lang="zh-TW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，與內距</a:t>
            </a:r>
            <a:r>
              <a:rPr lang="en-US" altLang="zh-TW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(padding)</a:t>
            </a:r>
            <a:endParaRPr lang="en-US" altLang="zh-TW" sz="11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="" xmlns:a16="http://schemas.microsoft.com/office/drawing/2014/main" id="{5DA901E3-416A-4E8F-9D63-4C74007468D8}"/>
              </a:ext>
            </a:extLst>
          </p:cNvPr>
          <p:cNvSpPr/>
          <p:nvPr/>
        </p:nvSpPr>
        <p:spPr>
          <a:xfrm>
            <a:off x="539552" y="2283718"/>
            <a:ext cx="2232248" cy="646331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sz="9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background-color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altLang="ja-JP" sz="900" dirty="0" err="1" smtClean="0">
                <a:solidFill>
                  <a:srgbClr val="CE9178"/>
                </a:solidFill>
                <a:latin typeface="Consolas" panose="020B0609020204030204" pitchFamily="49" charset="0"/>
              </a:rPr>
              <a:t>powderblue</a:t>
            </a:r>
            <a:r>
              <a:rPr lang="en-US" altLang="ja-JP" sz="9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endParaRPr lang="en-US" altLang="ja-JP" sz="9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9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width</a:t>
            </a:r>
            <a:r>
              <a:rPr lang="en-US" altLang="ja-JP" sz="9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altLang="ja-JP" sz="900" dirty="0">
                <a:solidFill>
                  <a:srgbClr val="CE9178"/>
                </a:solidFill>
                <a:latin typeface="Consolas" panose="020B0609020204030204" pitchFamily="49" charset="0"/>
              </a:rPr>
              <a:t>4</a:t>
            </a:r>
            <a:r>
              <a:rPr lang="en-US" altLang="ja-JP" sz="900" dirty="0" smtClean="0">
                <a:solidFill>
                  <a:srgbClr val="CE9178"/>
                </a:solidFill>
                <a:latin typeface="Consolas" panose="020B0609020204030204" pitchFamily="49" charset="0"/>
              </a:rPr>
              <a:t>00px</a:t>
            </a:r>
            <a:r>
              <a:rPr lang="en-US" altLang="ja-JP" sz="9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  <a:endParaRPr lang="en-US" altLang="ja-JP" sz="9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9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height</a:t>
            </a:r>
            <a:r>
              <a:rPr lang="en-US" altLang="ja-JP" sz="9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altLang="ja-JP" sz="900" dirty="0" smtClean="0">
                <a:solidFill>
                  <a:srgbClr val="CE9178"/>
                </a:solidFill>
                <a:latin typeface="Consolas" panose="020B0609020204030204" pitchFamily="49" charset="0"/>
              </a:rPr>
              <a:t>200px</a:t>
            </a:r>
            <a:r>
              <a:rPr lang="en-US" altLang="ja-JP" sz="9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  <a:endParaRPr lang="en-US" altLang="ja-JP" sz="900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1840" y="1870086"/>
            <a:ext cx="3589983" cy="1606567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6631" y="3531814"/>
            <a:ext cx="3600400" cy="1603706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10" name="正方形/長方形 9">
            <a:extLst>
              <a:ext uri="{FF2B5EF4-FFF2-40B4-BE49-F238E27FC236}">
                <a16:creationId xmlns="" xmlns:a16="http://schemas.microsoft.com/office/drawing/2014/main" id="{5DA901E3-416A-4E8F-9D63-4C74007468D8}"/>
              </a:ext>
            </a:extLst>
          </p:cNvPr>
          <p:cNvSpPr/>
          <p:nvPr/>
        </p:nvSpPr>
        <p:spPr>
          <a:xfrm>
            <a:off x="539552" y="4010501"/>
            <a:ext cx="2232248" cy="646331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sz="9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background-color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altLang="ja-JP" sz="900" dirty="0" err="1" smtClean="0">
                <a:solidFill>
                  <a:srgbClr val="CE9178"/>
                </a:solidFill>
                <a:latin typeface="Consolas" panose="020B0609020204030204" pitchFamily="49" charset="0"/>
              </a:rPr>
              <a:t>powderblue</a:t>
            </a:r>
            <a:r>
              <a:rPr lang="en-US" altLang="ja-JP" sz="9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endParaRPr lang="en-US" altLang="ja-JP" sz="9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9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width</a:t>
            </a:r>
            <a:r>
              <a:rPr lang="en-US" altLang="ja-JP" sz="9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altLang="ja-JP" sz="900" dirty="0" smtClean="0">
                <a:solidFill>
                  <a:srgbClr val="CE9178"/>
                </a:solidFill>
                <a:latin typeface="Consolas" panose="020B0609020204030204" pitchFamily="49" charset="0"/>
              </a:rPr>
              <a:t>70%</a:t>
            </a:r>
            <a:r>
              <a:rPr lang="en-US" altLang="ja-JP" sz="9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  <a:endParaRPr lang="en-US" altLang="ja-JP" sz="9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9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height</a:t>
            </a:r>
            <a:r>
              <a:rPr lang="en-US" altLang="ja-JP" sz="9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altLang="ja-JP" sz="900" dirty="0" smtClean="0">
                <a:solidFill>
                  <a:srgbClr val="CE9178"/>
                </a:solidFill>
                <a:latin typeface="Consolas" panose="020B0609020204030204" pitchFamily="49" charset="0"/>
              </a:rPr>
              <a:t>200px</a:t>
            </a:r>
            <a:r>
              <a:rPr lang="en-US" altLang="ja-JP" sz="9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  <a:endParaRPr lang="en-US" altLang="ja-JP" sz="900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  <p:cxnSp>
        <p:nvCxnSpPr>
          <p:cNvPr id="11" name="直線矢印コネクタ 10">
            <a:extLst>
              <a:ext uri="{FF2B5EF4-FFF2-40B4-BE49-F238E27FC236}">
                <a16:creationId xmlns="" xmlns:a16="http://schemas.microsoft.com/office/drawing/2014/main" id="{3C9976A9-FF41-4ADA-93B3-CD110CFF606B}"/>
              </a:ext>
            </a:extLst>
          </p:cNvPr>
          <p:cNvCxnSpPr>
            <a:cxnSpLocks/>
          </p:cNvCxnSpPr>
          <p:nvPr/>
        </p:nvCxnSpPr>
        <p:spPr>
          <a:xfrm>
            <a:off x="4860032" y="2616109"/>
            <a:ext cx="0" cy="79379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テキスト ボックス 12">
            <a:extLst>
              <a:ext uri="{FF2B5EF4-FFF2-40B4-BE49-F238E27FC236}">
                <a16:creationId xmlns="" xmlns:a16="http://schemas.microsoft.com/office/drawing/2014/main" id="{23FD5BF1-D275-4918-A373-A90EE3DB1923}"/>
              </a:ext>
            </a:extLst>
          </p:cNvPr>
          <p:cNvSpPr txBox="1"/>
          <p:nvPr/>
        </p:nvSpPr>
        <p:spPr>
          <a:xfrm>
            <a:off x="4860032" y="2886958"/>
            <a:ext cx="47641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800" dirty="0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200px</a:t>
            </a:r>
            <a:endParaRPr kumimoji="1" lang="ja-JP" altLang="en-US" sz="8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14" name="直線矢印コネクタ 13">
            <a:extLst>
              <a:ext uri="{FF2B5EF4-FFF2-40B4-BE49-F238E27FC236}">
                <a16:creationId xmlns="" xmlns:a16="http://schemas.microsoft.com/office/drawing/2014/main" id="{3C9976A9-FF41-4ADA-93B3-CD110CFF606B}"/>
              </a:ext>
            </a:extLst>
          </p:cNvPr>
          <p:cNvCxnSpPr>
            <a:cxnSpLocks/>
          </p:cNvCxnSpPr>
          <p:nvPr/>
        </p:nvCxnSpPr>
        <p:spPr>
          <a:xfrm>
            <a:off x="5724128" y="4259933"/>
            <a:ext cx="0" cy="79379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テキスト ボックス 14">
            <a:extLst>
              <a:ext uri="{FF2B5EF4-FFF2-40B4-BE49-F238E27FC236}">
                <a16:creationId xmlns="" xmlns:a16="http://schemas.microsoft.com/office/drawing/2014/main" id="{23FD5BF1-D275-4918-A373-A90EE3DB1923}"/>
              </a:ext>
            </a:extLst>
          </p:cNvPr>
          <p:cNvSpPr txBox="1"/>
          <p:nvPr/>
        </p:nvSpPr>
        <p:spPr>
          <a:xfrm>
            <a:off x="5724128" y="4530782"/>
            <a:ext cx="47641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800" dirty="0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200px</a:t>
            </a:r>
            <a:endParaRPr kumimoji="1" lang="ja-JP" altLang="en-US" sz="8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16" name="直線矢印コネクタ 15">
            <a:extLst>
              <a:ext uri="{FF2B5EF4-FFF2-40B4-BE49-F238E27FC236}">
                <a16:creationId xmlns="" xmlns:a16="http://schemas.microsoft.com/office/drawing/2014/main" id="{3C9976A9-FF41-4ADA-93B3-CD110CFF606B}"/>
              </a:ext>
            </a:extLst>
          </p:cNvPr>
          <p:cNvCxnSpPr>
            <a:cxnSpLocks/>
          </p:cNvCxnSpPr>
          <p:nvPr/>
        </p:nvCxnSpPr>
        <p:spPr>
          <a:xfrm rot="16200000">
            <a:off x="3938086" y="1757362"/>
            <a:ext cx="0" cy="158400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テキスト ボックス 16">
            <a:extLst>
              <a:ext uri="{FF2B5EF4-FFF2-40B4-BE49-F238E27FC236}">
                <a16:creationId xmlns="" xmlns:a16="http://schemas.microsoft.com/office/drawing/2014/main" id="{23FD5BF1-D275-4918-A373-A90EE3DB1923}"/>
              </a:ext>
            </a:extLst>
          </p:cNvPr>
          <p:cNvSpPr txBox="1"/>
          <p:nvPr/>
        </p:nvSpPr>
        <p:spPr>
          <a:xfrm>
            <a:off x="3699880" y="2545576"/>
            <a:ext cx="47641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4</a:t>
            </a:r>
            <a:r>
              <a:rPr kumimoji="1" lang="en-US" altLang="ja-JP" sz="800" dirty="0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00px</a:t>
            </a:r>
            <a:endParaRPr kumimoji="1" lang="ja-JP" altLang="en-US" sz="8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18" name="直線矢印コネクタ 17">
            <a:extLst>
              <a:ext uri="{FF2B5EF4-FFF2-40B4-BE49-F238E27FC236}">
                <a16:creationId xmlns="" xmlns:a16="http://schemas.microsoft.com/office/drawing/2014/main" id="{3C9976A9-FF41-4ADA-93B3-CD110CFF606B}"/>
              </a:ext>
            </a:extLst>
          </p:cNvPr>
          <p:cNvCxnSpPr>
            <a:cxnSpLocks/>
          </p:cNvCxnSpPr>
          <p:nvPr/>
        </p:nvCxnSpPr>
        <p:spPr>
          <a:xfrm rot="16200000">
            <a:off x="4406086" y="2947178"/>
            <a:ext cx="0" cy="252000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テキスト ボックス 18">
            <a:extLst>
              <a:ext uri="{FF2B5EF4-FFF2-40B4-BE49-F238E27FC236}">
                <a16:creationId xmlns="" xmlns:a16="http://schemas.microsoft.com/office/drawing/2014/main" id="{23FD5BF1-D275-4918-A373-A90EE3DB1923}"/>
              </a:ext>
            </a:extLst>
          </p:cNvPr>
          <p:cNvSpPr txBox="1"/>
          <p:nvPr/>
        </p:nvSpPr>
        <p:spPr>
          <a:xfrm>
            <a:off x="4178944" y="4207177"/>
            <a:ext cx="39305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800" dirty="0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70%</a:t>
            </a:r>
            <a:endParaRPr kumimoji="1" lang="ja-JP" altLang="en-US" sz="8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20" name="直線コネクタ 19"/>
          <p:cNvCxnSpPr/>
          <p:nvPr/>
        </p:nvCxnSpPr>
        <p:spPr>
          <a:xfrm>
            <a:off x="3165541" y="4109858"/>
            <a:ext cx="3514146" cy="0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直線コネクタ 22"/>
          <p:cNvCxnSpPr/>
          <p:nvPr/>
        </p:nvCxnSpPr>
        <p:spPr>
          <a:xfrm>
            <a:off x="3144948" y="4014449"/>
            <a:ext cx="0" cy="32316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直線コネクタ 23"/>
          <p:cNvCxnSpPr/>
          <p:nvPr/>
        </p:nvCxnSpPr>
        <p:spPr>
          <a:xfrm>
            <a:off x="6699142" y="4014449"/>
            <a:ext cx="0" cy="32316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四角形: 角を丸くする 17">
            <a:extLst>
              <a:ext uri="{FF2B5EF4-FFF2-40B4-BE49-F238E27FC236}">
                <a16:creationId xmlns="" xmlns:a16="http://schemas.microsoft.com/office/drawing/2014/main" id="{CD56D231-6803-4EE9-BA36-F5416355636D}"/>
              </a:ext>
            </a:extLst>
          </p:cNvPr>
          <p:cNvSpPr/>
          <p:nvPr/>
        </p:nvSpPr>
        <p:spPr>
          <a:xfrm>
            <a:off x="5336444" y="1129796"/>
            <a:ext cx="3672408" cy="615374"/>
          </a:xfrm>
          <a:prstGeom prst="roundRect">
            <a:avLst>
              <a:gd name="adj" fmla="val 8603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>
            <a:extLst>
              <a:ext uri="{FF2B5EF4-FFF2-40B4-BE49-F238E27FC236}">
                <a16:creationId xmlns="" xmlns:a16="http://schemas.microsoft.com/office/drawing/2014/main" id="{20AE3C7C-7B12-4879-8340-4A8875E3E111}"/>
              </a:ext>
            </a:extLst>
          </p:cNvPr>
          <p:cNvSpPr/>
          <p:nvPr/>
        </p:nvSpPr>
        <p:spPr>
          <a:xfrm>
            <a:off x="5336444" y="1428279"/>
            <a:ext cx="367240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dirty="0">
                <a:hlinkClick r:id="rId4"/>
              </a:rPr>
              <a:t>https://www.w3schools.com/css/css_dimension.asp</a:t>
            </a:r>
            <a:endParaRPr lang="ja-JP" altLang="en-US" sz="1200" dirty="0"/>
          </a:p>
        </p:txBody>
      </p:sp>
      <p:sp>
        <p:nvSpPr>
          <p:cNvPr id="27" name="テキスト ボックス 26">
            <a:extLst>
              <a:ext uri="{FF2B5EF4-FFF2-40B4-BE49-F238E27FC236}">
                <a16:creationId xmlns="" xmlns:a16="http://schemas.microsoft.com/office/drawing/2014/main" id="{0617BC58-2D4D-40AA-A589-B74919EEDB83}"/>
              </a:ext>
            </a:extLst>
          </p:cNvPr>
          <p:cNvSpPr txBox="1"/>
          <p:nvPr/>
        </p:nvSpPr>
        <p:spPr>
          <a:xfrm>
            <a:off x="5449847" y="1182058"/>
            <a:ext cx="9108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■ </a:t>
            </a:r>
            <a:r>
              <a:rPr kumimoji="1" lang="en-US" altLang="ja-JP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Demo!</a:t>
            </a:r>
            <a:endParaRPr kumimoji="1" lang="ja-JP" altLang="en-US" sz="1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7920122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123478"/>
            <a:ext cx="9144000" cy="576064"/>
          </a:xfrm>
        </p:spPr>
        <p:txBody>
          <a:bodyPr/>
          <a:lstStyle/>
          <a:p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CSS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深入探討</a:t>
            </a:r>
            <a:endParaRPr lang="ko-KR" altLang="en-US" dirty="0">
              <a:latin typeface="Microsoft JhengHei" panose="020B0604030504040204" pitchFamily="34" charset="-120"/>
            </a:endParaRPr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0" y="699542"/>
            <a:ext cx="9144000" cy="288032"/>
          </a:xfrm>
        </p:spPr>
        <p:txBody>
          <a:bodyPr/>
          <a:lstStyle/>
          <a:p>
            <a:r>
              <a:rPr lang="zh-TW" altLang="en-US" dirty="0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顯示類型 </a:t>
            </a:r>
            <a:r>
              <a:rPr lang="en-US" altLang="zh-TW" dirty="0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(Display &amp; Visibility)</a:t>
            </a:r>
            <a:endParaRPr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5" name="TextBox 20"/>
          <p:cNvSpPr txBox="1"/>
          <p:nvPr/>
        </p:nvSpPr>
        <p:spPr>
          <a:xfrm>
            <a:off x="114311" y="1255861"/>
            <a:ext cx="557864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■ </a:t>
            </a:r>
            <a:r>
              <a:rPr lang="zh-TW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顯示類型 </a:t>
            </a:r>
            <a:r>
              <a:rPr lang="en-US" altLang="zh-TW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(Display &amp; Visibility)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9" name="正方形/長方形 8"/>
          <p:cNvSpPr/>
          <p:nvPr/>
        </p:nvSpPr>
        <p:spPr>
          <a:xfrm>
            <a:off x="295946" y="1808961"/>
            <a:ext cx="5760640" cy="70788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sz="8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ja-JP" sz="800" dirty="0" smtClean="0">
                <a:solidFill>
                  <a:srgbClr val="569CD6"/>
                </a:solidFill>
                <a:latin typeface="Consolas" panose="020B0609020204030204" pitchFamily="49" charset="0"/>
              </a:rPr>
              <a:t>h3</a:t>
            </a:r>
            <a:r>
              <a:rPr lang="en-US" altLang="ja-JP" sz="8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altLang="ja-JP" sz="8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Hi</a:t>
            </a:r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! Welcome to Lecture 4 of Web Development.</a:t>
            </a:r>
            <a:r>
              <a:rPr lang="en-US" altLang="ja-JP" sz="8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ja-JP" sz="800" dirty="0" smtClean="0">
                <a:solidFill>
                  <a:srgbClr val="569CD6"/>
                </a:solidFill>
                <a:latin typeface="Consolas" panose="020B0609020204030204" pitchFamily="49" charset="0"/>
              </a:rPr>
              <a:t>h3</a:t>
            </a:r>
            <a:r>
              <a:rPr lang="en-US" altLang="ja-JP" sz="8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8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ja-JP" sz="800" dirty="0">
                <a:solidFill>
                  <a:srgbClr val="569CD6"/>
                </a:solidFill>
                <a:latin typeface="Consolas" panose="020B0609020204030204" pitchFamily="49" charset="0"/>
              </a:rPr>
              <a:t>p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zh-TW" sz="800" dirty="0">
                <a:solidFill>
                  <a:srgbClr val="D4D4D4"/>
                </a:solidFill>
                <a:latin typeface="Consolas" panose="020B0609020204030204" pitchFamily="49" charset="0"/>
              </a:rPr>
              <a:t>In this lecture, we will introduce </a:t>
            </a:r>
            <a:r>
              <a:rPr lang="en-US" altLang="zh-TW" sz="800" b="1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zh-TW" sz="800" b="1" dirty="0">
                <a:solidFill>
                  <a:srgbClr val="569CD6"/>
                </a:solidFill>
                <a:latin typeface="Consolas" panose="020B0609020204030204" pitchFamily="49" charset="0"/>
              </a:rPr>
              <a:t>span </a:t>
            </a:r>
            <a:r>
              <a:rPr lang="en-US" altLang="zh-TW" sz="800" b="1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altLang="zh-TW" sz="800" b="1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zh-TW" sz="800" b="1" dirty="0">
                <a:solidFill>
                  <a:srgbClr val="CE9178"/>
                </a:solidFill>
                <a:latin typeface="Consolas" panose="020B0609020204030204" pitchFamily="49" charset="0"/>
              </a:rPr>
              <a:t>"blue-border</a:t>
            </a:r>
            <a:r>
              <a:rPr lang="en-US" altLang="zh-TW" sz="800" b="1" dirty="0" smtClean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altLang="zh-TW" sz="800" b="1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altLang="zh-TW" sz="800" b="1" dirty="0" smtClean="0">
                <a:solidFill>
                  <a:srgbClr val="D4D4D4"/>
                </a:solidFill>
                <a:latin typeface="Consolas" panose="020B0609020204030204" pitchFamily="49" charset="0"/>
              </a:rPr>
              <a:t>inline </a:t>
            </a:r>
            <a:r>
              <a:rPr lang="en-US" altLang="zh-TW" sz="800" b="1" dirty="0">
                <a:solidFill>
                  <a:srgbClr val="D4D4D4"/>
                </a:solidFill>
                <a:latin typeface="Consolas" panose="020B0609020204030204" pitchFamily="49" charset="0"/>
              </a:rPr>
              <a:t>element</a:t>
            </a:r>
            <a:r>
              <a:rPr lang="en-US" altLang="zh-TW" sz="800" b="1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zh-TW" sz="800" b="1" dirty="0">
                <a:solidFill>
                  <a:srgbClr val="569CD6"/>
                </a:solidFill>
                <a:latin typeface="Consolas" panose="020B0609020204030204" pitchFamily="49" charset="0"/>
              </a:rPr>
              <a:t>span</a:t>
            </a:r>
            <a:r>
              <a:rPr lang="en-US" altLang="zh-TW" sz="800" b="1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altLang="zh-TW" sz="800" dirty="0">
                <a:solidFill>
                  <a:srgbClr val="D4D4D4"/>
                </a:solidFill>
                <a:latin typeface="Consolas" panose="020B0609020204030204" pitchFamily="49" charset="0"/>
              </a:rPr>
              <a:t>. This is an element that will not start a newline.</a:t>
            </a:r>
            <a:endParaRPr lang="en-US" altLang="ja-JP" sz="800" dirty="0">
              <a:solidFill>
                <a:srgbClr val="808080"/>
              </a:solidFill>
              <a:latin typeface="Consolas" panose="020B0609020204030204" pitchFamily="49" charset="0"/>
            </a:endParaRPr>
          </a:p>
          <a:p>
            <a:r>
              <a:rPr lang="en-US" altLang="ja-JP" sz="8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ja-JP" sz="800" dirty="0">
                <a:solidFill>
                  <a:srgbClr val="569CD6"/>
                </a:solidFill>
                <a:latin typeface="Consolas" panose="020B0609020204030204" pitchFamily="49" charset="0"/>
              </a:rPr>
              <a:t>p</a:t>
            </a:r>
            <a:r>
              <a:rPr lang="en-US" altLang="ja-JP" sz="8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800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テキスト ボックス 1"/>
          <p:cNvSpPr txBox="1"/>
          <p:nvPr/>
        </p:nvSpPr>
        <p:spPr>
          <a:xfrm>
            <a:off x="198262" y="1562041"/>
            <a:ext cx="202651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●</a:t>
            </a:r>
            <a:r>
              <a:rPr kumimoji="1" lang="zh-TW" altLang="en-US" sz="1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行列元素 </a:t>
            </a:r>
            <a:r>
              <a:rPr kumimoji="1" lang="en-US" altLang="zh-TW" sz="1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(</a:t>
            </a:r>
            <a:r>
              <a:rPr kumimoji="1" lang="en-US" altLang="ja-JP" sz="1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inline element)</a:t>
            </a:r>
            <a:endParaRPr kumimoji="1" lang="ja-JP" altLang="en-US" sz="1100" dirty="0">
              <a:solidFill>
                <a:schemeClr val="tx1">
                  <a:lumMod val="85000"/>
                  <a:lumOff val="15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203072" y="2942666"/>
            <a:ext cx="202170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●</a:t>
            </a:r>
            <a:r>
              <a:rPr kumimoji="1" lang="zh-TW" altLang="en-US" sz="1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區塊元素 </a:t>
            </a:r>
            <a:r>
              <a:rPr kumimoji="1" lang="en-US" altLang="zh-TW" sz="1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(</a:t>
            </a:r>
            <a:r>
              <a:rPr kumimoji="1" lang="en-US" altLang="ja-JP" sz="1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block element)</a:t>
            </a:r>
            <a:endParaRPr kumimoji="1" lang="ja-JP" altLang="en-US" sz="1100" dirty="0">
              <a:solidFill>
                <a:schemeClr val="tx1">
                  <a:lumMod val="85000"/>
                  <a:lumOff val="15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2040" y="2385025"/>
            <a:ext cx="4104456" cy="556756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14" name="正方形/長方形 13"/>
          <p:cNvSpPr/>
          <p:nvPr/>
        </p:nvSpPr>
        <p:spPr>
          <a:xfrm>
            <a:off x="300756" y="3195549"/>
            <a:ext cx="5741890" cy="70788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sz="8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ja-JP" sz="800" dirty="0" smtClean="0">
                <a:solidFill>
                  <a:srgbClr val="569CD6"/>
                </a:solidFill>
                <a:latin typeface="Consolas" panose="020B0609020204030204" pitchFamily="49" charset="0"/>
              </a:rPr>
              <a:t>h3</a:t>
            </a:r>
            <a:r>
              <a:rPr lang="en-US" altLang="ja-JP" sz="8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altLang="ja-JP" sz="8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Hi</a:t>
            </a:r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! Welcome to Lecture 4 of Web Development.</a:t>
            </a:r>
            <a:r>
              <a:rPr lang="en-US" altLang="ja-JP" sz="8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ja-JP" sz="800" dirty="0" smtClean="0">
                <a:solidFill>
                  <a:srgbClr val="569CD6"/>
                </a:solidFill>
                <a:latin typeface="Consolas" panose="020B0609020204030204" pitchFamily="49" charset="0"/>
              </a:rPr>
              <a:t>h3</a:t>
            </a:r>
            <a:r>
              <a:rPr lang="en-US" altLang="ja-JP" sz="8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8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ja-JP" sz="800" dirty="0">
                <a:solidFill>
                  <a:srgbClr val="569CD6"/>
                </a:solidFill>
                <a:latin typeface="Consolas" panose="020B0609020204030204" pitchFamily="49" charset="0"/>
              </a:rPr>
              <a:t>p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zh-TW" sz="800" dirty="0">
                <a:solidFill>
                  <a:srgbClr val="D4D4D4"/>
                </a:solidFill>
                <a:latin typeface="Consolas" panose="020B0609020204030204" pitchFamily="49" charset="0"/>
              </a:rPr>
              <a:t>In this lecture, we will introduce </a:t>
            </a:r>
            <a:r>
              <a:rPr lang="en-US" altLang="zh-TW" sz="800" b="1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zh-TW" sz="800" b="1" dirty="0" smtClean="0">
                <a:solidFill>
                  <a:srgbClr val="569CD6"/>
                </a:solidFill>
                <a:latin typeface="Consolas" panose="020B0609020204030204" pitchFamily="49" charset="0"/>
              </a:rPr>
              <a:t>div </a:t>
            </a:r>
            <a:r>
              <a:rPr lang="en-US" altLang="zh-TW" sz="800" b="1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altLang="zh-TW" sz="800" b="1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zh-TW" sz="800" b="1" dirty="0">
                <a:solidFill>
                  <a:srgbClr val="CE9178"/>
                </a:solidFill>
                <a:latin typeface="Consolas" panose="020B0609020204030204" pitchFamily="49" charset="0"/>
              </a:rPr>
              <a:t>"blue-border</a:t>
            </a:r>
            <a:r>
              <a:rPr lang="en-US" altLang="zh-TW" sz="800" b="1" dirty="0" smtClean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altLang="zh-TW" sz="800" b="1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altLang="zh-TW" sz="800" b="1" dirty="0" smtClean="0">
                <a:solidFill>
                  <a:srgbClr val="D4D4D4"/>
                </a:solidFill>
                <a:latin typeface="Consolas" panose="020B0609020204030204" pitchFamily="49" charset="0"/>
              </a:rPr>
              <a:t>inline </a:t>
            </a:r>
            <a:r>
              <a:rPr lang="en-US" altLang="zh-TW" sz="800" b="1" dirty="0">
                <a:solidFill>
                  <a:srgbClr val="D4D4D4"/>
                </a:solidFill>
                <a:latin typeface="Consolas" panose="020B0609020204030204" pitchFamily="49" charset="0"/>
              </a:rPr>
              <a:t>element</a:t>
            </a:r>
            <a:r>
              <a:rPr lang="en-US" altLang="zh-TW" sz="800" b="1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zh-TW" sz="800" b="1" dirty="0" smtClean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zh-TW" sz="800" b="1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altLang="zh-TW" sz="8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. </a:t>
            </a:r>
            <a:r>
              <a:rPr lang="en-US" altLang="zh-TW" sz="800" dirty="0">
                <a:solidFill>
                  <a:srgbClr val="D4D4D4"/>
                </a:solidFill>
                <a:latin typeface="Consolas" panose="020B0609020204030204" pitchFamily="49" charset="0"/>
              </a:rPr>
              <a:t>This is an element that will not start a newline.</a:t>
            </a:r>
            <a:endParaRPr lang="en-US" altLang="ja-JP" sz="800" dirty="0">
              <a:solidFill>
                <a:srgbClr val="808080"/>
              </a:solidFill>
              <a:latin typeface="Consolas" panose="020B0609020204030204" pitchFamily="49" charset="0"/>
            </a:endParaRPr>
          </a:p>
          <a:p>
            <a:r>
              <a:rPr lang="en-US" altLang="ja-JP" sz="8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ja-JP" sz="800" dirty="0">
                <a:solidFill>
                  <a:srgbClr val="569CD6"/>
                </a:solidFill>
                <a:latin typeface="Consolas" panose="020B0609020204030204" pitchFamily="49" charset="0"/>
              </a:rPr>
              <a:t>p</a:t>
            </a:r>
            <a:r>
              <a:rPr lang="en-US" altLang="ja-JP" sz="8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800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7166" y="3745440"/>
            <a:ext cx="4060030" cy="98655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5" name="テキスト ボックス 4"/>
          <p:cNvSpPr txBox="1"/>
          <p:nvPr/>
        </p:nvSpPr>
        <p:spPr>
          <a:xfrm>
            <a:off x="295946" y="3938747"/>
            <a:ext cx="4142481" cy="26161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ja-JP" sz="1100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ex) </a:t>
            </a:r>
            <a:r>
              <a:rPr kumimoji="1" lang="en-US" altLang="ja-JP" sz="1100" b="1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div / h1-h6 / p / form / header / footer / section</a:t>
            </a:r>
            <a:endParaRPr kumimoji="1" lang="ja-JP" altLang="en-US" sz="1100" b="1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295946" y="2544448"/>
            <a:ext cx="1534394" cy="26161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ja-JP" sz="1100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ex) </a:t>
            </a:r>
            <a:r>
              <a:rPr kumimoji="1" lang="en-US" altLang="ja-JP" sz="1100" b="1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span / a / </a:t>
            </a:r>
            <a:r>
              <a:rPr kumimoji="1" lang="en-US" altLang="ja-JP" sz="1100" b="1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img</a:t>
            </a:r>
            <a:endParaRPr kumimoji="1" lang="ja-JP" altLang="en-US" sz="1100" b="1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254696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123478"/>
            <a:ext cx="9144000" cy="576064"/>
          </a:xfrm>
        </p:spPr>
        <p:txBody>
          <a:bodyPr/>
          <a:lstStyle/>
          <a:p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CSS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深入探討</a:t>
            </a:r>
            <a:endParaRPr lang="ko-KR" altLang="en-US" dirty="0">
              <a:latin typeface="Microsoft JhengHei" panose="020B0604030504040204" pitchFamily="34" charset="-120"/>
            </a:endParaRPr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0" y="699542"/>
            <a:ext cx="9144000" cy="288032"/>
          </a:xfrm>
        </p:spPr>
        <p:txBody>
          <a:bodyPr/>
          <a:lstStyle/>
          <a:p>
            <a:r>
              <a:rPr lang="zh-TW" altLang="en-US" dirty="0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顯示類型 </a:t>
            </a:r>
            <a:r>
              <a:rPr lang="en-US" altLang="zh-TW" dirty="0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(Display &amp; Visibility)</a:t>
            </a:r>
            <a:endParaRPr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5" name="TextBox 20"/>
          <p:cNvSpPr txBox="1"/>
          <p:nvPr/>
        </p:nvSpPr>
        <p:spPr>
          <a:xfrm>
            <a:off x="114311" y="1255861"/>
            <a:ext cx="557864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■ </a:t>
            </a:r>
            <a:r>
              <a:rPr lang="zh-TW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顯示類型 </a:t>
            </a:r>
            <a:r>
              <a:rPr lang="en-US" altLang="zh-TW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(Display &amp; Visibility)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17" name="四角形: 角を丸くする 17">
            <a:extLst>
              <a:ext uri="{FF2B5EF4-FFF2-40B4-BE49-F238E27FC236}">
                <a16:creationId xmlns="" xmlns:a16="http://schemas.microsoft.com/office/drawing/2014/main" id="{CD56D231-6803-4EE9-BA36-F5416355636D}"/>
              </a:ext>
            </a:extLst>
          </p:cNvPr>
          <p:cNvSpPr/>
          <p:nvPr/>
        </p:nvSpPr>
        <p:spPr>
          <a:xfrm>
            <a:off x="5940152" y="1184514"/>
            <a:ext cx="3048905" cy="467544"/>
          </a:xfrm>
          <a:prstGeom prst="roundRect">
            <a:avLst>
              <a:gd name="adj" fmla="val 8603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>
            <a:extLst>
              <a:ext uri="{FF2B5EF4-FFF2-40B4-BE49-F238E27FC236}">
                <a16:creationId xmlns="" xmlns:a16="http://schemas.microsoft.com/office/drawing/2014/main" id="{20AE3C7C-7B12-4879-8340-4A8875E3E111}"/>
              </a:ext>
            </a:extLst>
          </p:cNvPr>
          <p:cNvSpPr/>
          <p:nvPr/>
        </p:nvSpPr>
        <p:spPr>
          <a:xfrm>
            <a:off x="5933928" y="1389408"/>
            <a:ext cx="3241535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800" dirty="0">
                <a:hlinkClick r:id="rId2"/>
              </a:rPr>
              <a:t>https://www.w3schools.com/css/css_display_visibility.asp</a:t>
            </a:r>
            <a:endParaRPr lang="ja-JP" altLang="en-US" sz="800" dirty="0"/>
          </a:p>
        </p:txBody>
      </p:sp>
      <p:sp>
        <p:nvSpPr>
          <p:cNvPr id="19" name="テキスト ボックス 18">
            <a:extLst>
              <a:ext uri="{FF2B5EF4-FFF2-40B4-BE49-F238E27FC236}">
                <a16:creationId xmlns="" xmlns:a16="http://schemas.microsoft.com/office/drawing/2014/main" id="{0617BC58-2D4D-40AA-A589-B74919EEDB83}"/>
              </a:ext>
            </a:extLst>
          </p:cNvPr>
          <p:cNvSpPr txBox="1"/>
          <p:nvPr/>
        </p:nvSpPr>
        <p:spPr>
          <a:xfrm>
            <a:off x="5940152" y="1181167"/>
            <a:ext cx="12073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1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■ </a:t>
            </a:r>
            <a:r>
              <a:rPr kumimoji="1" lang="en-US" altLang="ja-JP" sz="11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Demo!</a:t>
            </a:r>
            <a:endParaRPr kumimoji="1" lang="ja-JP" altLang="en-US" sz="11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4" name="正方形/長方形 13">
            <a:extLst>
              <a:ext uri="{FF2B5EF4-FFF2-40B4-BE49-F238E27FC236}">
                <a16:creationId xmlns="" xmlns:a16="http://schemas.microsoft.com/office/drawing/2014/main" id="{5DA901E3-416A-4E8F-9D63-4C74007468D8}"/>
              </a:ext>
            </a:extLst>
          </p:cNvPr>
          <p:cNvSpPr/>
          <p:nvPr/>
        </p:nvSpPr>
        <p:spPr>
          <a:xfrm>
            <a:off x="354582" y="2440689"/>
            <a:ext cx="2232248" cy="23083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sz="900" dirty="0" smtClean="0">
                <a:solidFill>
                  <a:srgbClr val="D7BA7D"/>
                </a:solidFill>
                <a:latin typeface="Consolas" panose="020B0609020204030204" pitchFamily="49" charset="0"/>
              </a:rPr>
              <a:t>span</a:t>
            </a:r>
            <a:r>
              <a:rPr lang="en-US" altLang="ja-JP" sz="9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{</a:t>
            </a:r>
            <a:r>
              <a:rPr lang="ja-JP" alt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　</a:t>
            </a:r>
            <a:r>
              <a:rPr lang="en-US" altLang="ja-JP" sz="9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display</a:t>
            </a:r>
            <a:r>
              <a:rPr lang="en-US" altLang="ja-JP" sz="9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altLang="ja-JP" sz="900" dirty="0" smtClean="0">
                <a:solidFill>
                  <a:srgbClr val="CE9178"/>
                </a:solidFill>
                <a:latin typeface="Consolas" panose="020B0609020204030204" pitchFamily="49" charset="0"/>
              </a:rPr>
              <a:t>block</a:t>
            </a:r>
            <a:r>
              <a:rPr lang="en-US" altLang="ja-JP" sz="9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  <a:r>
              <a:rPr lang="ja-JP" alt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　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198262" y="1562041"/>
            <a:ext cx="266290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●</a:t>
            </a:r>
            <a:r>
              <a:rPr kumimoji="1" lang="en-US" altLang="ja-JP" sz="1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Display {block/inline/inline-block}</a:t>
            </a:r>
            <a:endParaRPr kumimoji="1" lang="ja-JP" altLang="en-US" sz="1100" dirty="0">
              <a:solidFill>
                <a:schemeClr val="tx1">
                  <a:lumMod val="85000"/>
                  <a:lumOff val="15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23" name="図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3058" y="2440689"/>
            <a:ext cx="3302757" cy="80254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24" name="正方形/長方形 23">
            <a:extLst>
              <a:ext uri="{FF2B5EF4-FFF2-40B4-BE49-F238E27FC236}">
                <a16:creationId xmlns="" xmlns:a16="http://schemas.microsoft.com/office/drawing/2014/main" id="{5DA901E3-416A-4E8F-9D63-4C74007468D8}"/>
              </a:ext>
            </a:extLst>
          </p:cNvPr>
          <p:cNvSpPr/>
          <p:nvPr/>
        </p:nvSpPr>
        <p:spPr>
          <a:xfrm>
            <a:off x="343366" y="1840090"/>
            <a:ext cx="2232248" cy="23083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sz="900" dirty="0" smtClean="0">
                <a:solidFill>
                  <a:srgbClr val="D7BA7D"/>
                </a:solidFill>
                <a:latin typeface="Consolas" panose="020B0609020204030204" pitchFamily="49" charset="0"/>
              </a:rPr>
              <a:t>span</a:t>
            </a:r>
            <a:r>
              <a:rPr lang="en-US" altLang="ja-JP" sz="9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{</a:t>
            </a:r>
            <a:r>
              <a:rPr lang="ja-JP" alt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　</a:t>
            </a:r>
            <a:r>
              <a:rPr lang="en-US" altLang="ja-JP" sz="9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display</a:t>
            </a:r>
            <a:r>
              <a:rPr lang="en-US" altLang="ja-JP" sz="9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altLang="ja-JP" sz="900" dirty="0" smtClean="0">
                <a:solidFill>
                  <a:srgbClr val="CE9178"/>
                </a:solidFill>
                <a:latin typeface="Consolas" panose="020B0609020204030204" pitchFamily="49" charset="0"/>
              </a:rPr>
              <a:t>inline</a:t>
            </a:r>
            <a:r>
              <a:rPr lang="en-US" altLang="ja-JP" sz="9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  <a:r>
              <a:rPr lang="ja-JP" alt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　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25" name="図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3419" y="1844611"/>
            <a:ext cx="3545699" cy="480962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3419" y="3358345"/>
            <a:ext cx="3734805" cy="739565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26" name="正方形/長方形 25">
            <a:extLst>
              <a:ext uri="{FF2B5EF4-FFF2-40B4-BE49-F238E27FC236}">
                <a16:creationId xmlns="" xmlns:a16="http://schemas.microsoft.com/office/drawing/2014/main" id="{5DA901E3-416A-4E8F-9D63-4C74007468D8}"/>
              </a:ext>
            </a:extLst>
          </p:cNvPr>
          <p:cNvSpPr/>
          <p:nvPr/>
        </p:nvSpPr>
        <p:spPr>
          <a:xfrm>
            <a:off x="354582" y="3358345"/>
            <a:ext cx="2232248" cy="23083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sz="900" dirty="0" smtClean="0">
                <a:solidFill>
                  <a:srgbClr val="D7BA7D"/>
                </a:solidFill>
                <a:latin typeface="Consolas" panose="020B0609020204030204" pitchFamily="49" charset="0"/>
              </a:rPr>
              <a:t>span</a:t>
            </a:r>
            <a:r>
              <a:rPr lang="en-US" altLang="ja-JP" sz="9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{</a:t>
            </a:r>
            <a:r>
              <a:rPr lang="ja-JP" alt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　</a:t>
            </a:r>
            <a:r>
              <a:rPr lang="en-US" altLang="ja-JP" sz="9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display</a:t>
            </a:r>
            <a:r>
              <a:rPr lang="en-US" altLang="ja-JP" sz="9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altLang="ja-JP" sz="900" dirty="0" smtClean="0">
                <a:solidFill>
                  <a:srgbClr val="CE9178"/>
                </a:solidFill>
                <a:latin typeface="Consolas" panose="020B0609020204030204" pitchFamily="49" charset="0"/>
              </a:rPr>
              <a:t>none</a:t>
            </a:r>
            <a:r>
              <a:rPr lang="en-US" altLang="ja-JP" sz="9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  <a:r>
              <a:rPr lang="ja-JP" alt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　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27" name="テキスト ボックス 26"/>
          <p:cNvSpPr txBox="1"/>
          <p:nvPr/>
        </p:nvSpPr>
        <p:spPr>
          <a:xfrm>
            <a:off x="198261" y="4060760"/>
            <a:ext cx="205857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●</a:t>
            </a:r>
            <a:r>
              <a:rPr kumimoji="1" lang="en-US" altLang="ja-JP" sz="1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Visibility {visible/hidden}</a:t>
            </a:r>
            <a:endParaRPr kumimoji="1" lang="ja-JP" altLang="en-US" sz="1100" dirty="0">
              <a:solidFill>
                <a:schemeClr val="tx1">
                  <a:lumMod val="85000"/>
                  <a:lumOff val="15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8" name="正方形/長方形 27">
            <a:extLst>
              <a:ext uri="{FF2B5EF4-FFF2-40B4-BE49-F238E27FC236}">
                <a16:creationId xmlns="" xmlns:a16="http://schemas.microsoft.com/office/drawing/2014/main" id="{5DA901E3-416A-4E8F-9D63-4C74007468D8}"/>
              </a:ext>
            </a:extLst>
          </p:cNvPr>
          <p:cNvSpPr/>
          <p:nvPr/>
        </p:nvSpPr>
        <p:spPr>
          <a:xfrm>
            <a:off x="354582" y="4391288"/>
            <a:ext cx="2232248" cy="23083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sz="900" dirty="0" smtClean="0">
                <a:solidFill>
                  <a:srgbClr val="D7BA7D"/>
                </a:solidFill>
                <a:latin typeface="Consolas" panose="020B0609020204030204" pitchFamily="49" charset="0"/>
              </a:rPr>
              <a:t>span</a:t>
            </a:r>
            <a:r>
              <a:rPr lang="en-US" altLang="ja-JP" sz="9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{</a:t>
            </a:r>
            <a:r>
              <a:rPr lang="ja-JP" alt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　</a:t>
            </a:r>
            <a:r>
              <a:rPr lang="en-US" altLang="ja-JP" sz="9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visibility</a:t>
            </a:r>
            <a:r>
              <a:rPr lang="en-US" altLang="ja-JP" sz="9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altLang="ja-JP" sz="900" dirty="0" smtClean="0">
                <a:solidFill>
                  <a:srgbClr val="CE9178"/>
                </a:solidFill>
                <a:latin typeface="Consolas" panose="020B0609020204030204" pitchFamily="49" charset="0"/>
              </a:rPr>
              <a:t>hidden</a:t>
            </a:r>
            <a:r>
              <a:rPr lang="en-US" altLang="ja-JP" sz="9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  <a:r>
              <a:rPr lang="ja-JP" alt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　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61170" y="4374165"/>
            <a:ext cx="3960440" cy="491941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2243236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123478"/>
            <a:ext cx="9144000" cy="576064"/>
          </a:xfrm>
        </p:spPr>
        <p:txBody>
          <a:bodyPr/>
          <a:lstStyle/>
          <a:p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CSS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深入探討</a:t>
            </a:r>
            <a:endParaRPr lang="ko-KR" altLang="en-US" dirty="0">
              <a:latin typeface="Microsoft JhengHei" panose="020B0604030504040204" pitchFamily="34" charset="-120"/>
            </a:endParaRPr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0" y="699542"/>
            <a:ext cx="9144000" cy="288032"/>
          </a:xfrm>
        </p:spPr>
        <p:txBody>
          <a:bodyPr/>
          <a:lstStyle/>
          <a:p>
            <a:r>
              <a:rPr lang="zh-TW" altLang="en-US" dirty="0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邊界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溢出</a:t>
            </a:r>
            <a:r>
              <a:rPr lang="en-US" altLang="zh-TW" dirty="0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(Overflow)</a:t>
            </a:r>
            <a:endParaRPr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5" name="TextBox 20"/>
          <p:cNvSpPr txBox="1"/>
          <p:nvPr/>
        </p:nvSpPr>
        <p:spPr>
          <a:xfrm>
            <a:off x="114311" y="1255861"/>
            <a:ext cx="557864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■ </a:t>
            </a:r>
            <a:r>
              <a:rPr lang="zh-TW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邊界溢出</a:t>
            </a:r>
            <a:r>
              <a:rPr lang="en-US" altLang="zh-TW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(Overflow)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17" name="四角形: 角を丸くする 17">
            <a:extLst>
              <a:ext uri="{FF2B5EF4-FFF2-40B4-BE49-F238E27FC236}">
                <a16:creationId xmlns="" xmlns:a16="http://schemas.microsoft.com/office/drawing/2014/main" id="{CD56D231-6803-4EE9-BA36-F5416355636D}"/>
              </a:ext>
            </a:extLst>
          </p:cNvPr>
          <p:cNvSpPr/>
          <p:nvPr/>
        </p:nvSpPr>
        <p:spPr>
          <a:xfrm>
            <a:off x="5220072" y="1734493"/>
            <a:ext cx="3672408" cy="656116"/>
          </a:xfrm>
          <a:prstGeom prst="roundRect">
            <a:avLst>
              <a:gd name="adj" fmla="val 8603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>
            <a:extLst>
              <a:ext uri="{FF2B5EF4-FFF2-40B4-BE49-F238E27FC236}">
                <a16:creationId xmlns="" xmlns:a16="http://schemas.microsoft.com/office/drawing/2014/main" id="{20AE3C7C-7B12-4879-8340-4A8875E3E111}"/>
              </a:ext>
            </a:extLst>
          </p:cNvPr>
          <p:cNvSpPr/>
          <p:nvPr/>
        </p:nvSpPr>
        <p:spPr>
          <a:xfrm>
            <a:off x="5246340" y="2005600"/>
            <a:ext cx="313536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000" dirty="0">
                <a:hlinkClick r:id="rId2"/>
              </a:rPr>
              <a:t>https://www.w3schools.com/css/css_overflow.asp</a:t>
            </a:r>
            <a:endParaRPr lang="ja-JP" altLang="en-US" sz="1000" dirty="0"/>
          </a:p>
        </p:txBody>
      </p:sp>
      <p:sp>
        <p:nvSpPr>
          <p:cNvPr id="19" name="テキスト ボックス 18">
            <a:extLst>
              <a:ext uri="{FF2B5EF4-FFF2-40B4-BE49-F238E27FC236}">
                <a16:creationId xmlns="" xmlns:a16="http://schemas.microsoft.com/office/drawing/2014/main" id="{0617BC58-2D4D-40AA-A589-B74919EEDB83}"/>
              </a:ext>
            </a:extLst>
          </p:cNvPr>
          <p:cNvSpPr txBox="1"/>
          <p:nvPr/>
        </p:nvSpPr>
        <p:spPr>
          <a:xfrm>
            <a:off x="5254750" y="1759379"/>
            <a:ext cx="9108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■ </a:t>
            </a:r>
            <a:r>
              <a:rPr kumimoji="1" lang="en-US" altLang="ja-JP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Demo!</a:t>
            </a:r>
            <a:endParaRPr kumimoji="1" lang="ja-JP" altLang="en-US" sz="1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="" xmlns:a16="http://schemas.microsoft.com/office/drawing/2014/main" id="{5DA901E3-416A-4E8F-9D63-4C74007468D8}"/>
              </a:ext>
            </a:extLst>
          </p:cNvPr>
          <p:cNvSpPr/>
          <p:nvPr/>
        </p:nvSpPr>
        <p:spPr>
          <a:xfrm>
            <a:off x="251520" y="1653552"/>
            <a:ext cx="2232248" cy="646331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sz="9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background-color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altLang="ja-JP" sz="900" dirty="0" err="1" smtClean="0">
                <a:solidFill>
                  <a:srgbClr val="CE9178"/>
                </a:solidFill>
                <a:latin typeface="Consolas" panose="020B0609020204030204" pitchFamily="49" charset="0"/>
              </a:rPr>
              <a:t>powderblue</a:t>
            </a:r>
            <a:r>
              <a:rPr lang="en-US" altLang="ja-JP" sz="9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  <a:endParaRPr lang="en-US" altLang="ja-JP" sz="9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9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width</a:t>
            </a:r>
            <a:r>
              <a:rPr lang="en-US" altLang="ja-JP" sz="9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altLang="ja-JP" sz="900" dirty="0">
                <a:solidFill>
                  <a:srgbClr val="CE9178"/>
                </a:solidFill>
                <a:latin typeface="Consolas" panose="020B0609020204030204" pitchFamily="49" charset="0"/>
              </a:rPr>
              <a:t>2</a:t>
            </a:r>
            <a:r>
              <a:rPr lang="en-US" altLang="ja-JP" sz="900" dirty="0" smtClean="0">
                <a:solidFill>
                  <a:srgbClr val="CE9178"/>
                </a:solidFill>
                <a:latin typeface="Consolas" panose="020B0609020204030204" pitchFamily="49" charset="0"/>
              </a:rPr>
              <a:t>00px</a:t>
            </a:r>
            <a:r>
              <a:rPr lang="en-US" altLang="ja-JP" sz="9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  <a:endParaRPr lang="en-US" altLang="ja-JP" sz="9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9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height</a:t>
            </a:r>
            <a:r>
              <a:rPr lang="en-US" altLang="ja-JP" sz="9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altLang="ja-JP" sz="900" dirty="0">
                <a:solidFill>
                  <a:srgbClr val="CE9178"/>
                </a:solidFill>
                <a:latin typeface="Consolas" panose="020B0609020204030204" pitchFamily="49" charset="0"/>
              </a:rPr>
              <a:t>5</a:t>
            </a:r>
            <a:r>
              <a:rPr lang="en-US" altLang="ja-JP" sz="900" dirty="0" smtClean="0">
                <a:solidFill>
                  <a:srgbClr val="CE9178"/>
                </a:solidFill>
                <a:latin typeface="Consolas" panose="020B0609020204030204" pitchFamily="49" charset="0"/>
              </a:rPr>
              <a:t>0px</a:t>
            </a:r>
            <a:r>
              <a:rPr lang="en-US" altLang="ja-JP" sz="9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ja-JP" sz="9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overflow</a:t>
            </a:r>
            <a:r>
              <a:rPr lang="en-US" altLang="ja-JP" sz="9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altLang="ja-JP" sz="900" dirty="0" smtClean="0">
                <a:solidFill>
                  <a:srgbClr val="CE9178"/>
                </a:solidFill>
                <a:latin typeface="Consolas" panose="020B0609020204030204" pitchFamily="49" charset="0"/>
              </a:rPr>
              <a:t>visible</a:t>
            </a:r>
            <a:r>
              <a:rPr lang="en-US" altLang="ja-JP" sz="9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  <a:endParaRPr lang="en-US" altLang="ja-JP" sz="900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9792" y="1410077"/>
            <a:ext cx="2162175" cy="1304925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12" name="正方形/長方形 11">
            <a:extLst>
              <a:ext uri="{FF2B5EF4-FFF2-40B4-BE49-F238E27FC236}">
                <a16:creationId xmlns="" xmlns:a16="http://schemas.microsoft.com/office/drawing/2014/main" id="{5DA901E3-416A-4E8F-9D63-4C74007468D8}"/>
              </a:ext>
            </a:extLst>
          </p:cNvPr>
          <p:cNvSpPr/>
          <p:nvPr/>
        </p:nvSpPr>
        <p:spPr>
          <a:xfrm>
            <a:off x="71332" y="2966673"/>
            <a:ext cx="1484773" cy="23083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sz="900" dirty="0">
                <a:solidFill>
                  <a:srgbClr val="9CDCFE"/>
                </a:solidFill>
                <a:latin typeface="Consolas" panose="020B0609020204030204" pitchFamily="49" charset="0"/>
              </a:rPr>
              <a:t>overflow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altLang="ja-JP" sz="900" dirty="0" smtClean="0">
                <a:solidFill>
                  <a:srgbClr val="CE9178"/>
                </a:solidFill>
                <a:latin typeface="Consolas" panose="020B0609020204030204" pitchFamily="49" charset="0"/>
              </a:rPr>
              <a:t>hidden</a:t>
            </a:r>
            <a:r>
              <a:rPr lang="en-US" altLang="ja-JP" sz="9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  <a:endParaRPr lang="en-US" altLang="ja-JP" sz="900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32" y="3321918"/>
            <a:ext cx="2047875" cy="7620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65706" y="3321918"/>
            <a:ext cx="2171700" cy="74295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20" name="正方形/長方形 19">
            <a:extLst>
              <a:ext uri="{FF2B5EF4-FFF2-40B4-BE49-F238E27FC236}">
                <a16:creationId xmlns="" xmlns:a16="http://schemas.microsoft.com/office/drawing/2014/main" id="{5DA901E3-416A-4E8F-9D63-4C74007468D8}"/>
              </a:ext>
            </a:extLst>
          </p:cNvPr>
          <p:cNvSpPr/>
          <p:nvPr/>
        </p:nvSpPr>
        <p:spPr>
          <a:xfrm>
            <a:off x="2265706" y="2966673"/>
            <a:ext cx="1484773" cy="23083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sz="900" dirty="0">
                <a:solidFill>
                  <a:srgbClr val="9CDCFE"/>
                </a:solidFill>
                <a:latin typeface="Consolas" panose="020B0609020204030204" pitchFamily="49" charset="0"/>
              </a:rPr>
              <a:t>overflow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altLang="ja-JP" sz="900" dirty="0" smtClean="0">
                <a:solidFill>
                  <a:srgbClr val="CE9178"/>
                </a:solidFill>
                <a:latin typeface="Consolas" panose="020B0609020204030204" pitchFamily="49" charset="0"/>
              </a:rPr>
              <a:t>scroll</a:t>
            </a:r>
            <a:r>
              <a:rPr lang="en-US" altLang="ja-JP" sz="9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  <a:endParaRPr lang="en-US" altLang="ja-JP" sz="900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正方形/長方形 20">
            <a:extLst>
              <a:ext uri="{FF2B5EF4-FFF2-40B4-BE49-F238E27FC236}">
                <a16:creationId xmlns="" xmlns:a16="http://schemas.microsoft.com/office/drawing/2014/main" id="{5DA901E3-416A-4E8F-9D63-4C74007468D8}"/>
              </a:ext>
            </a:extLst>
          </p:cNvPr>
          <p:cNvSpPr/>
          <p:nvPr/>
        </p:nvSpPr>
        <p:spPr>
          <a:xfrm>
            <a:off x="4586098" y="2966673"/>
            <a:ext cx="1484773" cy="23083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sz="900" dirty="0">
                <a:solidFill>
                  <a:srgbClr val="9CDCFE"/>
                </a:solidFill>
                <a:latin typeface="Consolas" panose="020B0609020204030204" pitchFamily="49" charset="0"/>
              </a:rPr>
              <a:t>overflow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altLang="ja-JP" sz="900" dirty="0" smtClean="0">
                <a:solidFill>
                  <a:srgbClr val="CE9178"/>
                </a:solidFill>
                <a:latin typeface="Consolas" panose="020B0609020204030204" pitchFamily="49" charset="0"/>
              </a:rPr>
              <a:t>auto</a:t>
            </a:r>
            <a:r>
              <a:rPr lang="en-US" altLang="ja-JP" sz="9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  <a:endParaRPr lang="en-US" altLang="ja-JP" sz="900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6823" y="3326354"/>
            <a:ext cx="2152650" cy="6858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22" name="正方形/長方形 21">
            <a:extLst>
              <a:ext uri="{FF2B5EF4-FFF2-40B4-BE49-F238E27FC236}">
                <a16:creationId xmlns="" xmlns:a16="http://schemas.microsoft.com/office/drawing/2014/main" id="{5DA901E3-416A-4E8F-9D63-4C74007468D8}"/>
              </a:ext>
            </a:extLst>
          </p:cNvPr>
          <p:cNvSpPr/>
          <p:nvPr/>
        </p:nvSpPr>
        <p:spPr>
          <a:xfrm>
            <a:off x="6874660" y="2972325"/>
            <a:ext cx="1484773" cy="36933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sz="9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overflow-x</a:t>
            </a:r>
            <a:r>
              <a:rPr lang="en-US" altLang="ja-JP" sz="9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altLang="ja-JP" sz="900" dirty="0" smtClean="0">
                <a:solidFill>
                  <a:srgbClr val="CE9178"/>
                </a:solidFill>
                <a:latin typeface="Consolas" panose="020B0609020204030204" pitchFamily="49" charset="0"/>
              </a:rPr>
              <a:t>hidden</a:t>
            </a:r>
            <a:r>
              <a:rPr lang="en-US" altLang="ja-JP" sz="9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ja-JP" sz="9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overflow-y</a:t>
            </a:r>
            <a:r>
              <a:rPr lang="en-US" altLang="ja-JP" sz="9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altLang="ja-JP" sz="900" dirty="0" smtClean="0">
                <a:solidFill>
                  <a:srgbClr val="CE9178"/>
                </a:solidFill>
                <a:latin typeface="Consolas" panose="020B0609020204030204" pitchFamily="49" charset="0"/>
              </a:rPr>
              <a:t>scroll</a:t>
            </a:r>
            <a:r>
              <a:rPr lang="en-US" altLang="ja-JP" sz="9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  <a:endParaRPr lang="en-US" altLang="ja-JP" sz="900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  <p:pic>
        <p:nvPicPr>
          <p:cNvPr id="23" name="図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83846" y="3431269"/>
            <a:ext cx="2152650" cy="6858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6" name="テキスト ボックス 5"/>
          <p:cNvSpPr txBox="1"/>
          <p:nvPr/>
        </p:nvSpPr>
        <p:spPr>
          <a:xfrm>
            <a:off x="448109" y="4112498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1200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溢出部分隱藏</a:t>
            </a:r>
            <a:endParaRPr kumimoji="1"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2843808" y="4100574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1200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卷軸功能</a:t>
            </a:r>
            <a:endParaRPr kumimoji="1"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5" name="テキスト ボックス 24"/>
          <p:cNvSpPr txBox="1"/>
          <p:nvPr/>
        </p:nvSpPr>
        <p:spPr>
          <a:xfrm>
            <a:off x="5010196" y="4012154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1200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卷軸自動設定</a:t>
            </a:r>
            <a:endParaRPr kumimoji="1"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6" name="テキスト ボックス 25"/>
          <p:cNvSpPr txBox="1"/>
          <p:nvPr/>
        </p:nvSpPr>
        <p:spPr>
          <a:xfrm>
            <a:off x="7333664" y="4100573"/>
            <a:ext cx="10480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x/y</a:t>
            </a:r>
            <a:r>
              <a:rPr kumimoji="1" lang="zh-TW" altLang="en-US" sz="1200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個別設定</a:t>
            </a:r>
            <a:endParaRPr kumimoji="1"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308203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123478"/>
            <a:ext cx="9144000" cy="576064"/>
          </a:xfrm>
        </p:spPr>
        <p:txBody>
          <a:bodyPr/>
          <a:lstStyle/>
          <a:p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CSS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深入探討</a:t>
            </a:r>
            <a:endParaRPr lang="ko-KR" altLang="en-US" dirty="0">
              <a:latin typeface="Microsoft JhengHei" panose="020B0604030504040204" pitchFamily="34" charset="-120"/>
            </a:endParaRPr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0" y="699542"/>
            <a:ext cx="9144000" cy="288032"/>
          </a:xfrm>
        </p:spPr>
        <p:txBody>
          <a:bodyPr/>
          <a:lstStyle/>
          <a:p>
            <a:r>
              <a:rPr lang="zh-TW" altLang="en-US" dirty="0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漂浮</a:t>
            </a:r>
            <a:r>
              <a:rPr lang="en-US" altLang="zh-TW" dirty="0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(Float)</a:t>
            </a:r>
            <a:endParaRPr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5" name="TextBox 20"/>
          <p:cNvSpPr txBox="1"/>
          <p:nvPr/>
        </p:nvSpPr>
        <p:spPr>
          <a:xfrm>
            <a:off x="114311" y="1255861"/>
            <a:ext cx="557864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■ </a:t>
            </a:r>
            <a:r>
              <a:rPr lang="zh-TW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漂浮</a:t>
            </a:r>
            <a:r>
              <a:rPr lang="en-US" altLang="zh-TW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(Float)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17" name="四角形: 角を丸くする 17">
            <a:extLst>
              <a:ext uri="{FF2B5EF4-FFF2-40B4-BE49-F238E27FC236}">
                <a16:creationId xmlns="" xmlns:a16="http://schemas.microsoft.com/office/drawing/2014/main" id="{CD56D231-6803-4EE9-BA36-F5416355636D}"/>
              </a:ext>
            </a:extLst>
          </p:cNvPr>
          <p:cNvSpPr/>
          <p:nvPr/>
        </p:nvSpPr>
        <p:spPr>
          <a:xfrm>
            <a:off x="5220072" y="4083918"/>
            <a:ext cx="3672408" cy="720080"/>
          </a:xfrm>
          <a:prstGeom prst="roundRect">
            <a:avLst>
              <a:gd name="adj" fmla="val 8603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>
            <a:extLst>
              <a:ext uri="{FF2B5EF4-FFF2-40B4-BE49-F238E27FC236}">
                <a16:creationId xmlns="" xmlns:a16="http://schemas.microsoft.com/office/drawing/2014/main" id="{20AE3C7C-7B12-4879-8340-4A8875E3E111}"/>
              </a:ext>
            </a:extLst>
          </p:cNvPr>
          <p:cNvSpPr/>
          <p:nvPr/>
        </p:nvSpPr>
        <p:spPr>
          <a:xfrm>
            <a:off x="5325064" y="4382401"/>
            <a:ext cx="356741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dirty="0">
                <a:hlinkClick r:id="rId2"/>
              </a:rPr>
              <a:t>https://www.w3schools.com/css/css_float.asp</a:t>
            </a:r>
            <a:endParaRPr lang="ja-JP" altLang="en-US" sz="1200" dirty="0"/>
          </a:p>
        </p:txBody>
      </p:sp>
      <p:sp>
        <p:nvSpPr>
          <p:cNvPr id="19" name="テキスト ボックス 18">
            <a:extLst>
              <a:ext uri="{FF2B5EF4-FFF2-40B4-BE49-F238E27FC236}">
                <a16:creationId xmlns="" xmlns:a16="http://schemas.microsoft.com/office/drawing/2014/main" id="{0617BC58-2D4D-40AA-A589-B74919EEDB83}"/>
              </a:ext>
            </a:extLst>
          </p:cNvPr>
          <p:cNvSpPr txBox="1"/>
          <p:nvPr/>
        </p:nvSpPr>
        <p:spPr>
          <a:xfrm>
            <a:off x="5333475" y="4136180"/>
            <a:ext cx="9108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■ </a:t>
            </a:r>
            <a:r>
              <a:rPr kumimoji="1" lang="en-US" altLang="ja-JP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Demo!</a:t>
            </a:r>
            <a:endParaRPr kumimoji="1" lang="ja-JP" altLang="en-US" sz="1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="" xmlns:a16="http://schemas.microsoft.com/office/drawing/2014/main" id="{5DA901E3-416A-4E8F-9D63-4C74007468D8}"/>
              </a:ext>
            </a:extLst>
          </p:cNvPr>
          <p:cNvSpPr/>
          <p:nvPr/>
        </p:nvSpPr>
        <p:spPr>
          <a:xfrm>
            <a:off x="179512" y="1625348"/>
            <a:ext cx="1484773" cy="23083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sz="9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float</a:t>
            </a:r>
            <a:r>
              <a:rPr lang="en-US" altLang="ja-JP" sz="9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altLang="ja-JP" sz="900" dirty="0" smtClean="0">
                <a:solidFill>
                  <a:srgbClr val="CE9178"/>
                </a:solidFill>
                <a:latin typeface="Consolas" panose="020B0609020204030204" pitchFamily="49" charset="0"/>
              </a:rPr>
              <a:t>right</a:t>
            </a:r>
            <a:r>
              <a:rPr lang="en-US" altLang="ja-JP" sz="9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  <a:endParaRPr lang="en-US" altLang="ja-JP" sz="900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="" xmlns:a16="http://schemas.microsoft.com/office/drawing/2014/main" id="{5DA901E3-416A-4E8F-9D63-4C74007468D8}"/>
              </a:ext>
            </a:extLst>
          </p:cNvPr>
          <p:cNvSpPr/>
          <p:nvPr/>
        </p:nvSpPr>
        <p:spPr>
          <a:xfrm>
            <a:off x="179511" y="3435846"/>
            <a:ext cx="1484773" cy="23083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sz="9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float</a:t>
            </a:r>
            <a:r>
              <a:rPr lang="en-US" altLang="ja-JP" sz="9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altLang="ja-JP" sz="900" dirty="0" smtClean="0">
                <a:solidFill>
                  <a:srgbClr val="CE9178"/>
                </a:solidFill>
                <a:latin typeface="Consolas" panose="020B0609020204030204" pitchFamily="49" charset="0"/>
              </a:rPr>
              <a:t>left</a:t>
            </a:r>
            <a:r>
              <a:rPr lang="en-US" altLang="ja-JP" sz="9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  <a:endParaRPr lang="en-US" altLang="ja-JP" sz="900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1907704" y="1494802"/>
            <a:ext cx="2952328" cy="172502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3765483" y="1565727"/>
            <a:ext cx="1025697" cy="93365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3799936" y="1865860"/>
            <a:ext cx="9701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smtClean="0"/>
              <a:t>float: right</a:t>
            </a:r>
            <a:endParaRPr kumimoji="1" lang="ja-JP" altLang="en-US" sz="1400" dirty="0"/>
          </a:p>
        </p:txBody>
      </p:sp>
      <p:sp>
        <p:nvSpPr>
          <p:cNvPr id="14" name="正方形/長方形 13"/>
          <p:cNvSpPr/>
          <p:nvPr/>
        </p:nvSpPr>
        <p:spPr>
          <a:xfrm>
            <a:off x="1975808" y="1612097"/>
            <a:ext cx="1721572" cy="2308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1975808" y="1915138"/>
            <a:ext cx="635125" cy="2308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2679036" y="1916728"/>
            <a:ext cx="1017595" cy="2308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1975808" y="2226794"/>
            <a:ext cx="1444064" cy="2308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3521515" y="2230455"/>
            <a:ext cx="139536" cy="2308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1975808" y="2551583"/>
            <a:ext cx="2815372" cy="2308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1975808" y="2872711"/>
            <a:ext cx="2164144" cy="2308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1907704" y="3323064"/>
            <a:ext cx="2952328" cy="172502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1960617" y="3379061"/>
            <a:ext cx="1025697" cy="93365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テキスト ボックス 27"/>
          <p:cNvSpPr txBox="1"/>
          <p:nvPr/>
        </p:nvSpPr>
        <p:spPr>
          <a:xfrm>
            <a:off x="2040583" y="3691997"/>
            <a:ext cx="8611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smtClean="0"/>
              <a:t>float: left</a:t>
            </a:r>
            <a:endParaRPr kumimoji="1" lang="ja-JP" altLang="en-US" sz="1400" dirty="0"/>
          </a:p>
        </p:txBody>
      </p:sp>
      <p:sp>
        <p:nvSpPr>
          <p:cNvPr id="29" name="正方形/長方形 28"/>
          <p:cNvSpPr/>
          <p:nvPr/>
        </p:nvSpPr>
        <p:spPr>
          <a:xfrm>
            <a:off x="3069608" y="3427429"/>
            <a:ext cx="1721572" cy="2308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/>
          <p:cNvSpPr/>
          <p:nvPr/>
        </p:nvSpPr>
        <p:spPr>
          <a:xfrm>
            <a:off x="3069608" y="3730470"/>
            <a:ext cx="635125" cy="2308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/>
        </p:nvSpPr>
        <p:spPr>
          <a:xfrm>
            <a:off x="3772836" y="3732060"/>
            <a:ext cx="1017595" cy="2308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/>
        </p:nvSpPr>
        <p:spPr>
          <a:xfrm>
            <a:off x="3069608" y="4042126"/>
            <a:ext cx="1444064" cy="2308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/>
        </p:nvSpPr>
        <p:spPr>
          <a:xfrm>
            <a:off x="4602538" y="4048665"/>
            <a:ext cx="139536" cy="2308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/>
          <p:cNvSpPr/>
          <p:nvPr/>
        </p:nvSpPr>
        <p:spPr>
          <a:xfrm>
            <a:off x="1975808" y="4378715"/>
            <a:ext cx="2815372" cy="2308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/>
          <p:cNvSpPr/>
          <p:nvPr/>
        </p:nvSpPr>
        <p:spPr>
          <a:xfrm>
            <a:off x="1987536" y="4693729"/>
            <a:ext cx="2164144" cy="2308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878765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961071" y="2283718"/>
            <a:ext cx="5076056" cy="473576"/>
          </a:xfrm>
        </p:spPr>
        <p:txBody>
          <a:bodyPr/>
          <a:lstStyle/>
          <a:p>
            <a:r>
              <a:rPr lang="ja-JP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響應式網頁與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Bootstrap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4609143" y="2789940"/>
            <a:ext cx="4427984" cy="648072"/>
          </a:xfrm>
        </p:spPr>
        <p:txBody>
          <a:bodyPr/>
          <a:lstStyle/>
          <a:p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響應式網頁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(Responsive Web Design) / Bootstrap</a:t>
            </a:r>
            <a:endParaRPr lang="en-US" altLang="ko-KR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7407181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699790" y="2067694"/>
            <a:ext cx="3744416" cy="576063"/>
          </a:xfrm>
        </p:spPr>
        <p:txBody>
          <a:bodyPr/>
          <a:lstStyle/>
          <a:p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響應式網頁</a:t>
            </a:r>
            <a:endParaRPr lang="ko-KR" altLang="en-US" dirty="0">
              <a:latin typeface="Microsoft JhengHei" panose="020B0604030504040204" pitchFamily="34" charset="-12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771800" y="2643757"/>
            <a:ext cx="3744416" cy="288032"/>
          </a:xfrm>
        </p:spPr>
        <p:txBody>
          <a:bodyPr/>
          <a:lstStyle/>
          <a:p>
            <a:pPr lvl="0"/>
            <a:r>
              <a:rPr lang="en-US" altLang="ko-KR" dirty="0"/>
              <a:t>Responsive Web Design</a:t>
            </a:r>
          </a:p>
        </p:txBody>
      </p:sp>
    </p:spTree>
    <p:extLst>
      <p:ext uri="{BB962C8B-B14F-4D97-AF65-F5344CB8AC3E}">
        <p14:creationId xmlns:p14="http://schemas.microsoft.com/office/powerpoint/2010/main" val="368559096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123478"/>
            <a:ext cx="9144000" cy="576064"/>
          </a:xfrm>
        </p:spPr>
        <p:txBody>
          <a:bodyPr/>
          <a:lstStyle/>
          <a:p>
            <a:r>
              <a:rPr lang="zh-TW" altLang="en-US" dirty="0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響應式網頁</a:t>
            </a:r>
            <a:endParaRPr lang="ko-KR" altLang="en-US" dirty="0">
              <a:latin typeface="Microsoft JhengHei" panose="020B0604030504040204" pitchFamily="34" charset="-120"/>
            </a:endParaRPr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0" y="699542"/>
            <a:ext cx="9144000" cy="288032"/>
          </a:xfrm>
        </p:spPr>
        <p:txBody>
          <a:bodyPr/>
          <a:lstStyle/>
          <a:p>
            <a:r>
              <a:rPr lang="en-US" altLang="zh-TW" dirty="0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Responsive Web Design</a:t>
            </a:r>
            <a:endParaRPr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5" name="TextBox 20"/>
          <p:cNvSpPr txBox="1"/>
          <p:nvPr/>
        </p:nvSpPr>
        <p:spPr>
          <a:xfrm>
            <a:off x="114311" y="1255861"/>
            <a:ext cx="557864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■ </a:t>
            </a:r>
            <a:r>
              <a:rPr lang="zh-TW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響應式網頁 </a:t>
            </a:r>
            <a:r>
              <a:rPr lang="en-US" altLang="zh-TW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(Responsive Web Design)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36" name="TextBox 20">
            <a:extLst>
              <a:ext uri="{FF2B5EF4-FFF2-40B4-BE49-F238E27FC236}">
                <a16:creationId xmlns="" xmlns:a16="http://schemas.microsoft.com/office/drawing/2014/main" id="{A32CDF1C-3E56-461A-BFD3-C2BD36B960BF}"/>
              </a:ext>
            </a:extLst>
          </p:cNvPr>
          <p:cNvSpPr txBox="1"/>
          <p:nvPr/>
        </p:nvSpPr>
        <p:spPr>
          <a:xfrm>
            <a:off x="251520" y="1570315"/>
            <a:ext cx="6768752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TW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可以依據使用者使用的裝置或螢幕大小而自動改變版面配置的網頁。</a:t>
            </a:r>
            <a:r>
              <a:rPr lang="en-US" altLang="zh-TW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(e.g. </a:t>
            </a:r>
            <a:r>
              <a:rPr lang="zh-TW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手機</a:t>
            </a:r>
            <a:r>
              <a:rPr lang="en-US" altLang="zh-TW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/</a:t>
            </a:r>
            <a:r>
              <a:rPr lang="zh-TW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平板</a:t>
            </a:r>
            <a:r>
              <a:rPr lang="en-US" altLang="zh-TW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/</a:t>
            </a:r>
            <a:r>
              <a:rPr lang="zh-TW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筆電</a:t>
            </a:r>
            <a:r>
              <a:rPr lang="en-US" altLang="zh-TW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/</a:t>
            </a:r>
            <a:r>
              <a:rPr lang="zh-TW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顯示器</a:t>
            </a:r>
            <a:r>
              <a:rPr lang="en-US" altLang="zh-TW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/</a:t>
            </a:r>
            <a:r>
              <a:rPr lang="zh-TW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遊戲機</a:t>
            </a:r>
            <a:r>
              <a:rPr lang="en-US" altLang="zh-TW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)</a:t>
            </a:r>
            <a:endParaRPr lang="en-US" altLang="zh-TW" sz="11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Arial" pitchFamily="34" charset="0"/>
            </a:endParaRPr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11" y="2211710"/>
            <a:ext cx="4085791" cy="2117376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5856" y="2958486"/>
            <a:ext cx="1243439" cy="204536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テキスト ボックス 4"/>
          <p:cNvSpPr txBox="1"/>
          <p:nvPr/>
        </p:nvSpPr>
        <p:spPr>
          <a:xfrm>
            <a:off x="75730" y="4319433"/>
            <a:ext cx="16193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100" dirty="0" smtClean="0">
                <a:latin typeface="Meiryo UI" panose="020B0604030504040204" pitchFamily="50" charset="-128"/>
                <a:ea typeface="Meiryo UI" panose="020B0604030504040204" pitchFamily="50" charset="-128"/>
                <a:hlinkClick r:id="rId4"/>
              </a:rPr>
              <a:t>https://dribbble.com</a:t>
            </a:r>
            <a:endParaRPr kumimoji="1"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0" name="TextBox 20">
            <a:extLst>
              <a:ext uri="{FF2B5EF4-FFF2-40B4-BE49-F238E27FC236}">
                <a16:creationId xmlns="" xmlns:a16="http://schemas.microsoft.com/office/drawing/2014/main" id="{A32CDF1C-3E56-461A-BFD3-C2BD36B960BF}"/>
              </a:ext>
            </a:extLst>
          </p:cNvPr>
          <p:cNvSpPr txBox="1"/>
          <p:nvPr/>
        </p:nvSpPr>
        <p:spPr>
          <a:xfrm>
            <a:off x="42323" y="1950100"/>
            <a:ext cx="3305521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・</a:t>
            </a:r>
            <a:r>
              <a:rPr lang="zh-TW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範例 </a:t>
            </a:r>
            <a:r>
              <a:rPr lang="en-US" altLang="zh-TW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1</a:t>
            </a:r>
            <a:r>
              <a:rPr lang="ja-JP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：</a:t>
            </a:r>
            <a:r>
              <a:rPr lang="en-US" altLang="zh-TW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 </a:t>
            </a:r>
            <a:r>
              <a:rPr lang="zh-TW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自動網格排版</a:t>
            </a:r>
            <a:r>
              <a:rPr lang="en-US" altLang="zh-TW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/</a:t>
            </a:r>
            <a:r>
              <a:rPr lang="zh-TW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漢堡</a:t>
            </a:r>
            <a:r>
              <a:rPr lang="en-US" altLang="zh-TW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Menu</a:t>
            </a:r>
            <a:endParaRPr lang="en-US" altLang="zh-TW" sz="11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Arial" pitchFamily="34" charset="0"/>
            </a:endParaRP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8024" y="2211710"/>
            <a:ext cx="4032448" cy="2127537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12" name="TextBox 20">
            <a:extLst>
              <a:ext uri="{FF2B5EF4-FFF2-40B4-BE49-F238E27FC236}">
                <a16:creationId xmlns="" xmlns:a16="http://schemas.microsoft.com/office/drawing/2014/main" id="{A32CDF1C-3E56-461A-BFD3-C2BD36B960BF}"/>
              </a:ext>
            </a:extLst>
          </p:cNvPr>
          <p:cNvSpPr txBox="1"/>
          <p:nvPr/>
        </p:nvSpPr>
        <p:spPr>
          <a:xfrm>
            <a:off x="4601373" y="1950100"/>
            <a:ext cx="3305521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・</a:t>
            </a:r>
            <a:r>
              <a:rPr lang="zh-TW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範例 </a:t>
            </a:r>
            <a:r>
              <a:rPr lang="en-US" altLang="zh-TW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2</a:t>
            </a:r>
            <a:endParaRPr lang="en-US" altLang="zh-TW" sz="11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Arial" pitchFamily="34" charset="0"/>
            </a:endParaRP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92591" y="2948725"/>
            <a:ext cx="1214532" cy="204536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4" name="テキスト ボックス 13"/>
          <p:cNvSpPr txBox="1"/>
          <p:nvPr/>
        </p:nvSpPr>
        <p:spPr>
          <a:xfrm>
            <a:off x="4747044" y="4329086"/>
            <a:ext cx="181011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100" dirty="0" smtClean="0">
                <a:latin typeface="Meiryo UI" panose="020B0604030504040204" pitchFamily="50" charset="-128"/>
                <a:ea typeface="Meiryo UI" panose="020B0604030504040204" pitchFamily="50" charset="-128"/>
                <a:hlinkClick r:id="rId7"/>
              </a:rPr>
              <a:t>https://klientboost.com</a:t>
            </a:r>
            <a:endParaRPr kumimoji="1"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6" name="正方形/長方形 15"/>
          <p:cNvSpPr/>
          <p:nvPr/>
        </p:nvSpPr>
        <p:spPr>
          <a:xfrm>
            <a:off x="5004048" y="1248359"/>
            <a:ext cx="4032448" cy="21544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800" dirty="0" smtClean="0"/>
              <a:t>Ref: </a:t>
            </a:r>
            <a:r>
              <a:rPr lang="en-US" altLang="ja-JP" sz="800" dirty="0" smtClean="0">
                <a:hlinkClick r:id="rId8"/>
              </a:rPr>
              <a:t>https</a:t>
            </a:r>
            <a:r>
              <a:rPr lang="en-US" altLang="ja-JP" sz="800" dirty="0">
                <a:hlinkClick r:id="rId8"/>
              </a:rPr>
              <a:t>://</a:t>
            </a:r>
            <a:r>
              <a:rPr lang="en-US" altLang="ja-JP" sz="800" dirty="0" smtClean="0">
                <a:hlinkClick r:id="rId8"/>
              </a:rPr>
              <a:t>www.invisionapp.com/inside-design/examples-responsive-web-design/</a:t>
            </a:r>
            <a:endParaRPr lang="ja-JP" altLang="en-US" sz="800" dirty="0"/>
          </a:p>
        </p:txBody>
      </p:sp>
    </p:spTree>
    <p:extLst>
      <p:ext uri="{BB962C8B-B14F-4D97-AF65-F5344CB8AC3E}">
        <p14:creationId xmlns:p14="http://schemas.microsoft.com/office/powerpoint/2010/main" val="248281236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699790" y="2067694"/>
            <a:ext cx="3744416" cy="576063"/>
          </a:xfrm>
        </p:spPr>
        <p:txBody>
          <a:bodyPr/>
          <a:lstStyle/>
          <a:p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Bootstrap</a:t>
            </a:r>
            <a:endParaRPr lang="ko-KR" altLang="en-US" dirty="0">
              <a:latin typeface="Microsoft JhengHei" panose="020B0604030504040204" pitchFamily="34" charset="-12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771800" y="2643757"/>
            <a:ext cx="3744416" cy="288032"/>
          </a:xfrm>
        </p:spPr>
        <p:txBody>
          <a:bodyPr/>
          <a:lstStyle/>
          <a:p>
            <a:pPr lvl="0"/>
            <a:r>
              <a:rPr lang="en-US" altLang="ko-KR" dirty="0"/>
              <a:t>Responsive Web Design</a:t>
            </a:r>
          </a:p>
        </p:txBody>
      </p:sp>
    </p:spTree>
    <p:extLst>
      <p:ext uri="{BB962C8B-B14F-4D97-AF65-F5344CB8AC3E}">
        <p14:creationId xmlns:p14="http://schemas.microsoft.com/office/powerpoint/2010/main" val="41916077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699790" y="2067694"/>
            <a:ext cx="3744416" cy="576063"/>
          </a:xfrm>
        </p:spPr>
        <p:txBody>
          <a:bodyPr/>
          <a:lstStyle/>
          <a:p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何謂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CSS</a:t>
            </a:r>
            <a:endParaRPr lang="ko-KR" altLang="en-US" dirty="0">
              <a:latin typeface="Microsoft JhengHei" panose="020B0604030504040204" pitchFamily="34" charset="-12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771800" y="2643757"/>
            <a:ext cx="3744416" cy="288032"/>
          </a:xfrm>
        </p:spPr>
        <p:txBody>
          <a:bodyPr/>
          <a:lstStyle/>
          <a:p>
            <a:pPr lvl="0"/>
            <a:r>
              <a:rPr lang="en-US" altLang="ko-KR" dirty="0"/>
              <a:t>Cascading Style Sheet</a:t>
            </a:r>
          </a:p>
        </p:txBody>
      </p:sp>
    </p:spTree>
    <p:extLst>
      <p:ext uri="{BB962C8B-B14F-4D97-AF65-F5344CB8AC3E}">
        <p14:creationId xmlns:p14="http://schemas.microsoft.com/office/powerpoint/2010/main" val="318302471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四角形: 角を丸くする 17">
            <a:extLst>
              <a:ext uri="{FF2B5EF4-FFF2-40B4-BE49-F238E27FC236}">
                <a16:creationId xmlns="" xmlns:a16="http://schemas.microsoft.com/office/drawing/2014/main" id="{CD56D231-6803-4EE9-BA36-F5416355636D}"/>
              </a:ext>
            </a:extLst>
          </p:cNvPr>
          <p:cNvSpPr/>
          <p:nvPr/>
        </p:nvSpPr>
        <p:spPr>
          <a:xfrm>
            <a:off x="4499992" y="3911302"/>
            <a:ext cx="3672408" cy="676672"/>
          </a:xfrm>
          <a:prstGeom prst="roundRect">
            <a:avLst>
              <a:gd name="adj" fmla="val 8603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123478"/>
            <a:ext cx="9144000" cy="576064"/>
          </a:xfrm>
        </p:spPr>
        <p:txBody>
          <a:bodyPr/>
          <a:lstStyle/>
          <a:p>
            <a:r>
              <a:rPr lang="en-US" altLang="zh-TW" dirty="0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Bootstrap</a:t>
            </a:r>
            <a:endParaRPr lang="ko-KR" altLang="en-US" dirty="0">
              <a:latin typeface="Microsoft JhengHei" panose="020B0604030504040204" pitchFamily="34" charset="-120"/>
            </a:endParaRPr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0" y="699542"/>
            <a:ext cx="9144000" cy="288032"/>
          </a:xfrm>
        </p:spPr>
        <p:txBody>
          <a:bodyPr/>
          <a:lstStyle/>
          <a:p>
            <a:r>
              <a:rPr lang="en-US" altLang="zh-TW" dirty="0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Responsive Web Design</a:t>
            </a:r>
            <a:endParaRPr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5" name="TextBox 20"/>
          <p:cNvSpPr txBox="1"/>
          <p:nvPr/>
        </p:nvSpPr>
        <p:spPr>
          <a:xfrm>
            <a:off x="114311" y="1255861"/>
            <a:ext cx="557864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■ </a:t>
            </a:r>
            <a:r>
              <a:rPr lang="en-US" altLang="zh-TW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Bootstrap</a:t>
            </a:r>
            <a:r>
              <a:rPr lang="zh-TW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 </a:t>
            </a:r>
            <a:r>
              <a:rPr lang="en-US" altLang="zh-TW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(</a:t>
            </a:r>
            <a:r>
              <a:rPr lang="zh-TW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來自</a:t>
            </a:r>
            <a:r>
              <a:rPr lang="en-US" altLang="zh-TW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Twitter</a:t>
            </a:r>
            <a:r>
              <a:rPr lang="zh-TW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的開源軟體</a:t>
            </a:r>
            <a:r>
              <a:rPr lang="en-US" altLang="zh-TW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)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36" name="TextBox 20">
            <a:extLst>
              <a:ext uri="{FF2B5EF4-FFF2-40B4-BE49-F238E27FC236}">
                <a16:creationId xmlns="" xmlns:a16="http://schemas.microsoft.com/office/drawing/2014/main" id="{A32CDF1C-3E56-461A-BFD3-C2BD36B960BF}"/>
              </a:ext>
            </a:extLst>
          </p:cNvPr>
          <p:cNvSpPr txBox="1"/>
          <p:nvPr/>
        </p:nvSpPr>
        <p:spPr>
          <a:xfrm>
            <a:off x="251520" y="1515874"/>
            <a:ext cx="4824536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TW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目前最受歡迎的前端元件庫，可以用來快速建構響應式，手機友善的網頁。</a:t>
            </a:r>
            <a:endParaRPr lang="en-US" altLang="zh-TW" sz="11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Arial" pitchFamily="34" charset="0"/>
            </a:endParaRPr>
          </a:p>
        </p:txBody>
      </p:sp>
      <p:pic>
        <p:nvPicPr>
          <p:cNvPr id="9" name="図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2106230"/>
            <a:ext cx="3762645" cy="2657619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16" name="正方形/長方形 15"/>
          <p:cNvSpPr/>
          <p:nvPr/>
        </p:nvSpPr>
        <p:spPr>
          <a:xfrm>
            <a:off x="2339752" y="4746863"/>
            <a:ext cx="18774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dirty="0">
                <a:hlinkClick r:id="rId3"/>
              </a:rPr>
              <a:t>https://getbootstrap.com/</a:t>
            </a:r>
            <a:endParaRPr lang="ja-JP" altLang="en-US" sz="1200" dirty="0"/>
          </a:p>
        </p:txBody>
      </p:sp>
      <p:sp>
        <p:nvSpPr>
          <p:cNvPr id="17" name="正方形/長方形 16"/>
          <p:cNvSpPr/>
          <p:nvPr/>
        </p:nvSpPr>
        <p:spPr>
          <a:xfrm>
            <a:off x="4576589" y="4225756"/>
            <a:ext cx="345638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hlinkClick r:id="rId4"/>
              </a:rPr>
              <a:t>https://getbootstrap.com/docs/4.3/about/translations/</a:t>
            </a:r>
            <a:endParaRPr lang="ja-JP" altLang="en-US" sz="1100" dirty="0"/>
          </a:p>
        </p:txBody>
      </p:sp>
      <p:sp>
        <p:nvSpPr>
          <p:cNvPr id="19" name="TextBox 20">
            <a:extLst>
              <a:ext uri="{FF2B5EF4-FFF2-40B4-BE49-F238E27FC236}">
                <a16:creationId xmlns="" xmlns:a16="http://schemas.microsoft.com/office/drawing/2014/main" id="{A32CDF1C-3E56-461A-BFD3-C2BD36B960BF}"/>
              </a:ext>
            </a:extLst>
          </p:cNvPr>
          <p:cNvSpPr txBox="1"/>
          <p:nvPr/>
        </p:nvSpPr>
        <p:spPr>
          <a:xfrm>
            <a:off x="192512" y="1851670"/>
            <a:ext cx="1439486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・</a:t>
            </a:r>
            <a:r>
              <a:rPr lang="en-US" altLang="ja-JP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Bootstrap 4</a:t>
            </a:r>
            <a:r>
              <a:rPr lang="zh-TW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首頁</a:t>
            </a:r>
            <a:endParaRPr lang="en-US" altLang="zh-TW" sz="11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20" name="TextBox 20">
            <a:extLst>
              <a:ext uri="{FF2B5EF4-FFF2-40B4-BE49-F238E27FC236}">
                <a16:creationId xmlns="" xmlns:a16="http://schemas.microsoft.com/office/drawing/2014/main" id="{A32CDF1C-3E56-461A-BFD3-C2BD36B960BF}"/>
              </a:ext>
            </a:extLst>
          </p:cNvPr>
          <p:cNvSpPr txBox="1"/>
          <p:nvPr/>
        </p:nvSpPr>
        <p:spPr>
          <a:xfrm>
            <a:off x="4474079" y="3964146"/>
            <a:ext cx="2334758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・</a:t>
            </a:r>
            <a:r>
              <a:rPr lang="en-US" altLang="ja-JP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Bootstrap 4</a:t>
            </a:r>
            <a:r>
              <a:rPr lang="zh-TW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的</a:t>
            </a:r>
            <a:r>
              <a:rPr lang="zh-TW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其他語言翻譯</a:t>
            </a:r>
            <a:endParaRPr lang="en-US" altLang="zh-TW" sz="11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22" name="四角形: 角を丸くする 17">
            <a:extLst>
              <a:ext uri="{FF2B5EF4-FFF2-40B4-BE49-F238E27FC236}">
                <a16:creationId xmlns="" xmlns:a16="http://schemas.microsoft.com/office/drawing/2014/main" id="{CD56D231-6803-4EE9-BA36-F5416355636D}"/>
              </a:ext>
            </a:extLst>
          </p:cNvPr>
          <p:cNvSpPr/>
          <p:nvPr/>
        </p:nvSpPr>
        <p:spPr>
          <a:xfrm>
            <a:off x="4501057" y="3202190"/>
            <a:ext cx="3672408" cy="531296"/>
          </a:xfrm>
          <a:prstGeom prst="roundRect">
            <a:avLst>
              <a:gd name="adj" fmla="val 8603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TextBox 20">
            <a:extLst>
              <a:ext uri="{FF2B5EF4-FFF2-40B4-BE49-F238E27FC236}">
                <a16:creationId xmlns="" xmlns:a16="http://schemas.microsoft.com/office/drawing/2014/main" id="{A32CDF1C-3E56-461A-BFD3-C2BD36B960BF}"/>
              </a:ext>
            </a:extLst>
          </p:cNvPr>
          <p:cNvSpPr txBox="1"/>
          <p:nvPr/>
        </p:nvSpPr>
        <p:spPr>
          <a:xfrm>
            <a:off x="4501057" y="3231132"/>
            <a:ext cx="3114726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・</a:t>
            </a:r>
            <a:r>
              <a:rPr lang="en-US" altLang="ja-JP" sz="11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bootstrap</a:t>
            </a:r>
            <a:r>
              <a:rPr lang="en-US" altLang="ja-JP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 (n.) </a:t>
            </a:r>
            <a:r>
              <a:rPr lang="zh-TW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拔靴帶</a:t>
            </a:r>
            <a:r>
              <a:rPr lang="en-US" altLang="zh-TW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/(</a:t>
            </a:r>
            <a:r>
              <a:rPr lang="zh-TW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電腦</a:t>
            </a:r>
            <a:r>
              <a:rPr lang="en-US" altLang="zh-TW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)</a:t>
            </a:r>
            <a:r>
              <a:rPr lang="zh-TW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啟動程式</a:t>
            </a:r>
            <a:endParaRPr lang="en-US" altLang="zh-TW" sz="1100" dirty="0" smtClean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Arial" pitchFamily="34" charset="0"/>
            </a:endParaRPr>
          </a:p>
          <a:p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 </a:t>
            </a:r>
            <a:r>
              <a:rPr lang="zh-TW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                       </a:t>
            </a:r>
            <a:r>
              <a:rPr lang="en-US" altLang="zh-TW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(v.) </a:t>
            </a:r>
            <a:r>
              <a:rPr lang="zh-TW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引導</a:t>
            </a:r>
            <a:r>
              <a:rPr lang="en-US" altLang="zh-TW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/</a:t>
            </a:r>
            <a:r>
              <a:rPr lang="zh-TW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幫助</a:t>
            </a:r>
            <a:endParaRPr lang="en-US" altLang="zh-TW" sz="11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879461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123478"/>
            <a:ext cx="9144000" cy="576064"/>
          </a:xfrm>
        </p:spPr>
        <p:txBody>
          <a:bodyPr/>
          <a:lstStyle/>
          <a:p>
            <a:r>
              <a:rPr lang="en-US" altLang="zh-TW" dirty="0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Bootstrap</a:t>
            </a:r>
            <a:endParaRPr lang="ko-KR" altLang="en-US" dirty="0">
              <a:latin typeface="Microsoft JhengHei" panose="020B0604030504040204" pitchFamily="34" charset="-120"/>
            </a:endParaRPr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0" y="699542"/>
            <a:ext cx="9144000" cy="288032"/>
          </a:xfrm>
        </p:spPr>
        <p:txBody>
          <a:bodyPr/>
          <a:lstStyle/>
          <a:p>
            <a:r>
              <a:rPr lang="en-US" altLang="zh-TW" dirty="0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Responsive Web Design</a:t>
            </a:r>
            <a:endParaRPr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5" name="TextBox 20"/>
          <p:cNvSpPr txBox="1"/>
          <p:nvPr/>
        </p:nvSpPr>
        <p:spPr>
          <a:xfrm>
            <a:off x="114311" y="1255861"/>
            <a:ext cx="557864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■ </a:t>
            </a:r>
            <a:r>
              <a:rPr lang="zh-TW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如何使用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36" name="TextBox 20">
            <a:extLst>
              <a:ext uri="{FF2B5EF4-FFF2-40B4-BE49-F238E27FC236}">
                <a16:creationId xmlns="" xmlns:a16="http://schemas.microsoft.com/office/drawing/2014/main" id="{A32CDF1C-3E56-461A-BFD3-C2BD36B960BF}"/>
              </a:ext>
            </a:extLst>
          </p:cNvPr>
          <p:cNvSpPr txBox="1"/>
          <p:nvPr/>
        </p:nvSpPr>
        <p:spPr>
          <a:xfrm>
            <a:off x="251519" y="1534970"/>
            <a:ext cx="4824536" cy="31393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zh-TW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在</a:t>
            </a:r>
            <a:r>
              <a:rPr lang="en-US" altLang="zh-TW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&lt;head&gt;&lt;/head&gt;</a:t>
            </a:r>
            <a:r>
              <a:rPr lang="zh-TW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中加入</a:t>
            </a:r>
            <a:r>
              <a:rPr lang="en-US" altLang="zh-TW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bootstrap</a:t>
            </a:r>
            <a:r>
              <a:rPr lang="zh-TW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的</a:t>
            </a:r>
            <a:r>
              <a:rPr lang="en-US" altLang="zh-TW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CSS</a:t>
            </a:r>
            <a:r>
              <a:rPr lang="zh-TW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檔</a:t>
            </a:r>
            <a:endParaRPr lang="en-US" altLang="zh-TW" sz="11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Arial" pitchFamily="34" charset="0"/>
            </a:endParaRPr>
          </a:p>
          <a:p>
            <a:pPr marL="228600" indent="-228600">
              <a:buFont typeface="+mj-lt"/>
              <a:buAutoNum type="arabicPeriod"/>
            </a:pPr>
            <a:endParaRPr lang="en-US" altLang="zh-TW" sz="1100" dirty="0" smtClean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Arial" pitchFamily="34" charset="0"/>
            </a:endParaRPr>
          </a:p>
          <a:p>
            <a:pPr marL="228600" indent="-228600">
              <a:buFont typeface="+mj-lt"/>
              <a:buAutoNum type="arabicPeriod"/>
            </a:pPr>
            <a:endParaRPr lang="en-US" altLang="zh-TW" sz="11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Arial" pitchFamily="34" charset="0"/>
            </a:endParaRPr>
          </a:p>
          <a:p>
            <a:pPr marL="228600" indent="-228600">
              <a:buFont typeface="+mj-lt"/>
              <a:buAutoNum type="arabicPeriod"/>
            </a:pPr>
            <a:endParaRPr lang="en-US" altLang="zh-TW" sz="1100" dirty="0" smtClean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Arial" pitchFamily="34" charset="0"/>
            </a:endParaRPr>
          </a:p>
          <a:p>
            <a:pPr marL="228600" indent="-228600">
              <a:buFont typeface="+mj-lt"/>
              <a:buAutoNum type="arabicPeriod"/>
            </a:pPr>
            <a:endParaRPr lang="en-US" altLang="zh-TW" sz="11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Arial" pitchFamily="34" charset="0"/>
            </a:endParaRPr>
          </a:p>
          <a:p>
            <a:pPr marL="228600" indent="-228600">
              <a:buFont typeface="+mj-lt"/>
              <a:buAutoNum type="arabicPeriod"/>
            </a:pPr>
            <a:endParaRPr lang="en-US" altLang="zh-TW" sz="1100" dirty="0" smtClean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Arial" pitchFamily="34" charset="0"/>
            </a:endParaRPr>
          </a:p>
          <a:p>
            <a:pPr marL="228600" indent="-228600">
              <a:buFont typeface="+mj-lt"/>
              <a:buAutoNum type="arabicPeriod"/>
            </a:pPr>
            <a:endParaRPr lang="en-US" altLang="zh-TW" sz="11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Arial" pitchFamily="34" charset="0"/>
            </a:endParaRPr>
          </a:p>
          <a:p>
            <a:pPr marL="228600" indent="-228600">
              <a:buFont typeface="+mj-lt"/>
              <a:buAutoNum type="arabicPeriod"/>
            </a:pPr>
            <a:endParaRPr lang="en-US" altLang="zh-TW" sz="1100" dirty="0" smtClean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Arial" pitchFamily="34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zh-TW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在</a:t>
            </a:r>
            <a:r>
              <a:rPr lang="en-US" altLang="zh-TW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&lt;body&gt;&lt;/body&gt;</a:t>
            </a:r>
            <a:r>
              <a:rPr lang="zh-TW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的最後加入</a:t>
            </a:r>
            <a:r>
              <a:rPr lang="en-US" altLang="zh-TW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bootstrap</a:t>
            </a:r>
            <a:r>
              <a:rPr lang="zh-TW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的</a:t>
            </a:r>
            <a:r>
              <a:rPr lang="en-US" altLang="zh-TW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JS</a:t>
            </a:r>
            <a:r>
              <a:rPr lang="zh-TW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檔</a:t>
            </a:r>
            <a:endParaRPr lang="en-US" altLang="zh-TW" sz="1100" dirty="0" smtClean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Arial" pitchFamily="34" charset="0"/>
            </a:endParaRPr>
          </a:p>
          <a:p>
            <a:pPr marL="228600" indent="-228600">
              <a:buFont typeface="+mj-lt"/>
              <a:buAutoNum type="arabicPeriod"/>
            </a:pPr>
            <a:endParaRPr lang="en-US" altLang="zh-TW" sz="11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Arial" pitchFamily="34" charset="0"/>
            </a:endParaRPr>
          </a:p>
          <a:p>
            <a:pPr marL="228600" indent="-228600">
              <a:buFont typeface="+mj-lt"/>
              <a:buAutoNum type="arabicPeriod"/>
            </a:pPr>
            <a:endParaRPr lang="en-US" altLang="zh-TW" sz="1100" dirty="0" smtClean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Arial" pitchFamily="34" charset="0"/>
            </a:endParaRPr>
          </a:p>
          <a:p>
            <a:pPr marL="228600" indent="-228600">
              <a:buFont typeface="+mj-lt"/>
              <a:buAutoNum type="arabicPeriod"/>
            </a:pPr>
            <a:endParaRPr lang="en-US" altLang="zh-TW" sz="11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Arial" pitchFamily="34" charset="0"/>
            </a:endParaRPr>
          </a:p>
          <a:p>
            <a:pPr marL="228600" indent="-228600">
              <a:buFont typeface="+mj-lt"/>
              <a:buAutoNum type="arabicPeriod"/>
            </a:pPr>
            <a:endParaRPr lang="en-US" altLang="zh-TW" sz="1100" dirty="0" smtClean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Arial" pitchFamily="34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zh-TW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符合</a:t>
            </a:r>
            <a:r>
              <a:rPr lang="en-US" altLang="zh-TW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HTML5</a:t>
            </a:r>
            <a:r>
              <a:rPr lang="zh-TW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格式</a:t>
            </a:r>
            <a:endParaRPr lang="en-US" altLang="zh-TW" sz="11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Arial" pitchFamily="34" charset="0"/>
            </a:endParaRPr>
          </a:p>
          <a:p>
            <a:pPr marL="228600" indent="-228600">
              <a:buFont typeface="+mj-lt"/>
              <a:buAutoNum type="arabicPeriod"/>
            </a:pPr>
            <a:endParaRPr lang="en-US" altLang="zh-TW" sz="1100" dirty="0" smtClean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Arial" pitchFamily="34" charset="0"/>
            </a:endParaRPr>
          </a:p>
          <a:p>
            <a:pPr marL="228600" indent="-228600">
              <a:buFont typeface="+mj-lt"/>
              <a:buAutoNum type="arabicPeriod"/>
            </a:pPr>
            <a:endParaRPr lang="en-US" altLang="zh-TW" sz="11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Arial" pitchFamily="34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zh-TW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定義響應式</a:t>
            </a:r>
            <a:r>
              <a:rPr lang="en-US" altLang="zh-TW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meta tag</a:t>
            </a:r>
          </a:p>
          <a:p>
            <a:pPr marL="228600" indent="-228600">
              <a:buFont typeface="+mj-lt"/>
              <a:buAutoNum type="arabicPeriod"/>
            </a:pPr>
            <a:endParaRPr lang="en-US" altLang="zh-TW" sz="11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16" name="正方形/長方形 15"/>
          <p:cNvSpPr/>
          <p:nvPr/>
        </p:nvSpPr>
        <p:spPr>
          <a:xfrm>
            <a:off x="4706128" y="4734087"/>
            <a:ext cx="436048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dirty="0">
                <a:hlinkClick r:id="rId2"/>
              </a:rPr>
              <a:t>https://getbootstrap.com/docs/4.3/getting-started/introduction/</a:t>
            </a:r>
            <a:endParaRPr lang="ja-JP" altLang="en-US" sz="1200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678" y="1803569"/>
            <a:ext cx="4152219" cy="4678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678" y="2492421"/>
            <a:ext cx="2592288" cy="150080"/>
          </a:xfrm>
          <a:prstGeom prst="rect">
            <a:avLst/>
          </a:prstGeom>
        </p:spPr>
      </p:pic>
      <p:sp>
        <p:nvSpPr>
          <p:cNvPr id="6" name="テキスト ボックス 5"/>
          <p:cNvSpPr txBox="1"/>
          <p:nvPr/>
        </p:nvSpPr>
        <p:spPr>
          <a:xfrm>
            <a:off x="2339752" y="2245496"/>
            <a:ext cx="4320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200" dirty="0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or</a:t>
            </a:r>
            <a:endParaRPr kumimoji="1" lang="ja-JP" altLang="en-US" sz="12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4762739" y="1913987"/>
            <a:ext cx="36004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1000" b="1" dirty="0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使用網路上的</a:t>
            </a:r>
            <a:r>
              <a:rPr kumimoji="1" lang="en-US" altLang="zh-TW" sz="1000" b="1" dirty="0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Bootstrap CSS</a:t>
            </a:r>
            <a:r>
              <a:rPr kumimoji="1" lang="zh-TW" altLang="en-US" sz="1000" b="1" dirty="0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檔  </a:t>
            </a:r>
            <a:r>
              <a:rPr kumimoji="1" lang="en-US" altLang="ja-JP" sz="1000" dirty="0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※</a:t>
            </a:r>
            <a:r>
              <a:rPr kumimoji="1" lang="zh-TW" altLang="en-US" sz="1000" dirty="0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需要有網路環境</a:t>
            </a:r>
            <a:endParaRPr kumimoji="1" lang="ja-JP" altLang="en-US" sz="1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5" name="テキスト ボックス 24"/>
          <p:cNvSpPr txBox="1"/>
          <p:nvPr/>
        </p:nvSpPr>
        <p:spPr>
          <a:xfrm>
            <a:off x="3212158" y="2424150"/>
            <a:ext cx="23762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1000" b="1" dirty="0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使用</a:t>
            </a:r>
            <a:r>
              <a:rPr kumimoji="1" lang="en-US" altLang="zh-TW" sz="1000" b="1" dirty="0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local</a:t>
            </a:r>
            <a:r>
              <a:rPr kumimoji="1" lang="zh-TW" altLang="en-US" sz="1000" b="1" dirty="0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的</a:t>
            </a:r>
            <a:r>
              <a:rPr kumimoji="1" lang="en-US" altLang="zh-TW" sz="1000" b="1" dirty="0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Bootstrap CSS</a:t>
            </a:r>
            <a:r>
              <a:rPr kumimoji="1" lang="zh-TW" altLang="en-US" sz="1000" b="1" dirty="0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檔</a:t>
            </a:r>
            <a:endParaRPr kumimoji="1" lang="ja-JP" altLang="en-US" sz="10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682" y="3138227"/>
            <a:ext cx="3051139" cy="458818"/>
          </a:xfrm>
          <a:prstGeom prst="rect">
            <a:avLst/>
          </a:prstGeom>
        </p:spPr>
      </p:pic>
      <p:sp>
        <p:nvSpPr>
          <p:cNvPr id="30" name="テキスト ボックス 29"/>
          <p:cNvSpPr txBox="1"/>
          <p:nvPr/>
        </p:nvSpPr>
        <p:spPr>
          <a:xfrm>
            <a:off x="3683746" y="3297888"/>
            <a:ext cx="23762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1000" b="1" dirty="0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使用網路上或</a:t>
            </a:r>
            <a:r>
              <a:rPr kumimoji="1" lang="en-US" altLang="zh-TW" sz="1000" b="1" dirty="0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local</a:t>
            </a:r>
            <a:r>
              <a:rPr kumimoji="1" lang="zh-TW" altLang="en-US" sz="1000" b="1" dirty="0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的</a:t>
            </a:r>
            <a:r>
              <a:rPr kumimoji="1" lang="en-US" altLang="zh-TW" sz="1000" b="1" dirty="0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JS</a:t>
            </a:r>
            <a:r>
              <a:rPr kumimoji="1" lang="zh-TW" altLang="en-US" sz="1000" b="1" dirty="0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檔</a:t>
            </a:r>
            <a:endParaRPr kumimoji="1" lang="ja-JP" altLang="en-US" sz="10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7678" y="3990544"/>
            <a:ext cx="1031994" cy="145124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5317" y="4483495"/>
            <a:ext cx="4898266" cy="210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63472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123478"/>
            <a:ext cx="9144000" cy="576064"/>
          </a:xfrm>
        </p:spPr>
        <p:txBody>
          <a:bodyPr/>
          <a:lstStyle/>
          <a:p>
            <a:r>
              <a:rPr lang="en-US" altLang="zh-TW" dirty="0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Bootstrap</a:t>
            </a:r>
            <a:endParaRPr lang="ko-KR" altLang="en-US" dirty="0">
              <a:latin typeface="Microsoft JhengHei" panose="020B0604030504040204" pitchFamily="34" charset="-120"/>
            </a:endParaRPr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0" y="699542"/>
            <a:ext cx="9144000" cy="288032"/>
          </a:xfrm>
        </p:spPr>
        <p:txBody>
          <a:bodyPr/>
          <a:lstStyle/>
          <a:p>
            <a:r>
              <a:rPr lang="en-US" altLang="zh-TW" dirty="0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Responsive Web Design</a:t>
            </a:r>
            <a:endParaRPr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5" name="TextBox 20"/>
          <p:cNvSpPr txBox="1"/>
          <p:nvPr/>
        </p:nvSpPr>
        <p:spPr>
          <a:xfrm>
            <a:off x="114311" y="1255861"/>
            <a:ext cx="557864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■ </a:t>
            </a:r>
            <a:r>
              <a:rPr lang="zh-TW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如何使用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36" name="TextBox 20">
            <a:extLst>
              <a:ext uri="{FF2B5EF4-FFF2-40B4-BE49-F238E27FC236}">
                <a16:creationId xmlns="" xmlns:a16="http://schemas.microsoft.com/office/drawing/2014/main" id="{A32CDF1C-3E56-461A-BFD3-C2BD36B960BF}"/>
              </a:ext>
            </a:extLst>
          </p:cNvPr>
          <p:cNvSpPr txBox="1"/>
          <p:nvPr/>
        </p:nvSpPr>
        <p:spPr>
          <a:xfrm>
            <a:off x="114311" y="1538219"/>
            <a:ext cx="1433353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・</a:t>
            </a:r>
            <a:r>
              <a:rPr lang="en-US" altLang="ja-JP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Starter Template</a:t>
            </a:r>
            <a:endParaRPr lang="en-US" altLang="zh-TW" sz="11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17" name="正方形/長方形 16"/>
          <p:cNvSpPr/>
          <p:nvPr/>
        </p:nvSpPr>
        <p:spPr>
          <a:xfrm>
            <a:off x="323528" y="1831925"/>
            <a:ext cx="6480720" cy="2800767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&lt;!</a:t>
            </a:r>
            <a:r>
              <a:rPr lang="en-US" altLang="ja-JP" sz="800" dirty="0" err="1">
                <a:solidFill>
                  <a:srgbClr val="569CD6"/>
                </a:solidFill>
                <a:latin typeface="Consolas" panose="020B0609020204030204" pitchFamily="49" charset="0"/>
              </a:rPr>
              <a:t>doctype</a:t>
            </a:r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800" dirty="0">
                <a:solidFill>
                  <a:srgbClr val="9CDCFE"/>
                </a:solidFill>
                <a:latin typeface="Consolas" panose="020B0609020204030204" pitchFamily="49" charset="0"/>
              </a:rPr>
              <a:t>html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ja-JP" sz="800" dirty="0">
                <a:solidFill>
                  <a:srgbClr val="569CD6"/>
                </a:solidFill>
                <a:latin typeface="Consolas" panose="020B0609020204030204" pitchFamily="49" charset="0"/>
              </a:rPr>
              <a:t>html</a:t>
            </a:r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800" dirty="0" err="1">
                <a:solidFill>
                  <a:srgbClr val="9CDCFE"/>
                </a:solidFill>
                <a:latin typeface="Consolas" panose="020B0609020204030204" pitchFamily="49" charset="0"/>
              </a:rPr>
              <a:t>lang</a:t>
            </a:r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ja-JP" sz="8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altLang="ja-JP" sz="800" dirty="0" err="1">
                <a:solidFill>
                  <a:srgbClr val="CE9178"/>
                </a:solidFill>
                <a:latin typeface="Consolas" panose="020B0609020204030204" pitchFamily="49" charset="0"/>
              </a:rPr>
              <a:t>en</a:t>
            </a:r>
            <a:r>
              <a:rPr lang="en-US" altLang="ja-JP" sz="8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ja-JP" sz="800" dirty="0">
                <a:solidFill>
                  <a:srgbClr val="569CD6"/>
                </a:solidFill>
                <a:latin typeface="Consolas" panose="020B0609020204030204" pitchFamily="49" charset="0"/>
              </a:rPr>
              <a:t>head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ja-JP" sz="800" dirty="0">
                <a:solidFill>
                  <a:srgbClr val="6A9955"/>
                </a:solidFill>
                <a:latin typeface="Consolas" panose="020B0609020204030204" pitchFamily="49" charset="0"/>
              </a:rPr>
              <a:t>&lt;!-- Required meta tags --&gt;</a:t>
            </a:r>
            <a:endParaRPr lang="en-US" altLang="ja-JP" sz="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ja-JP" sz="800" dirty="0">
                <a:solidFill>
                  <a:srgbClr val="569CD6"/>
                </a:solidFill>
                <a:latin typeface="Consolas" panose="020B0609020204030204" pitchFamily="49" charset="0"/>
              </a:rPr>
              <a:t>meta</a:t>
            </a:r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800" dirty="0">
                <a:solidFill>
                  <a:srgbClr val="9CDCFE"/>
                </a:solidFill>
                <a:latin typeface="Consolas" panose="020B0609020204030204" pitchFamily="49" charset="0"/>
              </a:rPr>
              <a:t>charset</a:t>
            </a:r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ja-JP" sz="800" dirty="0">
                <a:solidFill>
                  <a:srgbClr val="CE9178"/>
                </a:solidFill>
                <a:latin typeface="Consolas" panose="020B0609020204030204" pitchFamily="49" charset="0"/>
              </a:rPr>
              <a:t>"utf-8"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ja-JP" sz="800" dirty="0">
                <a:solidFill>
                  <a:srgbClr val="569CD6"/>
                </a:solidFill>
                <a:latin typeface="Consolas" panose="020B0609020204030204" pitchFamily="49" charset="0"/>
              </a:rPr>
              <a:t>meta</a:t>
            </a:r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800" dirty="0">
                <a:solidFill>
                  <a:srgbClr val="9CDCFE"/>
                </a:solidFill>
                <a:latin typeface="Consolas" panose="020B0609020204030204" pitchFamily="49" charset="0"/>
              </a:rPr>
              <a:t>name</a:t>
            </a:r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ja-JP" sz="800" dirty="0">
                <a:solidFill>
                  <a:srgbClr val="CE9178"/>
                </a:solidFill>
                <a:latin typeface="Consolas" panose="020B0609020204030204" pitchFamily="49" charset="0"/>
              </a:rPr>
              <a:t>"viewport"</a:t>
            </a:r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800" dirty="0">
                <a:solidFill>
                  <a:srgbClr val="9CDCFE"/>
                </a:solidFill>
                <a:latin typeface="Consolas" panose="020B0609020204030204" pitchFamily="49" charset="0"/>
              </a:rPr>
              <a:t>content</a:t>
            </a:r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ja-JP" sz="800" dirty="0">
                <a:solidFill>
                  <a:srgbClr val="CE9178"/>
                </a:solidFill>
                <a:latin typeface="Consolas" panose="020B0609020204030204" pitchFamily="49" charset="0"/>
              </a:rPr>
              <a:t>"width=device-width, initial-scale=1, shrink-to-fit=no"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ja-JP" sz="800" dirty="0">
                <a:solidFill>
                  <a:srgbClr val="6A9955"/>
                </a:solidFill>
                <a:latin typeface="Consolas" panose="020B0609020204030204" pitchFamily="49" charset="0"/>
              </a:rPr>
              <a:t>&lt;!-- Bootstrap CSS --&gt;</a:t>
            </a:r>
            <a:endParaRPr lang="en-US" altLang="ja-JP" sz="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ja-JP" sz="800" dirty="0">
                <a:solidFill>
                  <a:srgbClr val="569CD6"/>
                </a:solidFill>
                <a:latin typeface="Consolas" panose="020B0609020204030204" pitchFamily="49" charset="0"/>
              </a:rPr>
              <a:t>link</a:t>
            </a:r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800" dirty="0" err="1">
                <a:solidFill>
                  <a:srgbClr val="9CDCFE"/>
                </a:solidFill>
                <a:latin typeface="Consolas" panose="020B0609020204030204" pitchFamily="49" charset="0"/>
              </a:rPr>
              <a:t>rel</a:t>
            </a:r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ja-JP" sz="800" dirty="0">
                <a:solidFill>
                  <a:srgbClr val="CE9178"/>
                </a:solidFill>
                <a:latin typeface="Consolas" panose="020B0609020204030204" pitchFamily="49" charset="0"/>
              </a:rPr>
              <a:t>"stylesheet"</a:t>
            </a:r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800" dirty="0" err="1">
                <a:solidFill>
                  <a:srgbClr val="9CDCFE"/>
                </a:solidFill>
                <a:latin typeface="Consolas" panose="020B0609020204030204" pitchFamily="49" charset="0"/>
              </a:rPr>
              <a:t>href</a:t>
            </a:r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ja-JP" sz="800" dirty="0">
                <a:solidFill>
                  <a:srgbClr val="CE9178"/>
                </a:solidFill>
                <a:latin typeface="Consolas" panose="020B0609020204030204" pitchFamily="49" charset="0"/>
              </a:rPr>
              <a:t>"https://stackpath.bootstrapcdn.com/bootstrap/4.3.1/</a:t>
            </a:r>
            <a:r>
              <a:rPr lang="en-US" altLang="ja-JP" sz="800" dirty="0" err="1">
                <a:solidFill>
                  <a:srgbClr val="CE9178"/>
                </a:solidFill>
                <a:latin typeface="Consolas" panose="020B0609020204030204" pitchFamily="49" charset="0"/>
              </a:rPr>
              <a:t>css</a:t>
            </a:r>
            <a:r>
              <a:rPr lang="en-US" altLang="ja-JP" sz="800" dirty="0">
                <a:solidFill>
                  <a:srgbClr val="CE9178"/>
                </a:solidFill>
                <a:latin typeface="Consolas" panose="020B0609020204030204" pitchFamily="49" charset="0"/>
              </a:rPr>
              <a:t>/bootstrap.min.css</a:t>
            </a:r>
            <a:r>
              <a:rPr lang="en-US" altLang="ja-JP" sz="800" dirty="0" smtClean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altLang="ja-JP" sz="8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ja-JP" sz="800" dirty="0">
                <a:solidFill>
                  <a:srgbClr val="569CD6"/>
                </a:solidFill>
                <a:latin typeface="Consolas" panose="020B0609020204030204" pitchFamily="49" charset="0"/>
              </a:rPr>
              <a:t>title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Hello, world!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ja-JP" sz="800" dirty="0">
                <a:solidFill>
                  <a:srgbClr val="569CD6"/>
                </a:solidFill>
                <a:latin typeface="Consolas" panose="020B0609020204030204" pitchFamily="49" charset="0"/>
              </a:rPr>
              <a:t>title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ja-JP" sz="800" dirty="0">
                <a:solidFill>
                  <a:srgbClr val="569CD6"/>
                </a:solidFill>
                <a:latin typeface="Consolas" panose="020B0609020204030204" pitchFamily="49" charset="0"/>
              </a:rPr>
              <a:t>head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ja-JP" sz="800" dirty="0">
                <a:solidFill>
                  <a:srgbClr val="569CD6"/>
                </a:solidFill>
                <a:latin typeface="Consolas" panose="020B0609020204030204" pitchFamily="49" charset="0"/>
              </a:rPr>
              <a:t>body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ja-JP" sz="800" dirty="0">
                <a:solidFill>
                  <a:srgbClr val="569CD6"/>
                </a:solidFill>
                <a:latin typeface="Consolas" panose="020B0609020204030204" pitchFamily="49" charset="0"/>
              </a:rPr>
              <a:t>h1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Hello, world!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ja-JP" sz="800" dirty="0">
                <a:solidFill>
                  <a:srgbClr val="569CD6"/>
                </a:solidFill>
                <a:latin typeface="Consolas" panose="020B0609020204030204" pitchFamily="49" charset="0"/>
              </a:rPr>
              <a:t>h1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ja-JP" sz="800" dirty="0">
                <a:solidFill>
                  <a:srgbClr val="6A9955"/>
                </a:solidFill>
                <a:latin typeface="Consolas" panose="020B0609020204030204" pitchFamily="49" charset="0"/>
              </a:rPr>
              <a:t>&lt;!-- Optional JavaScript --&gt;</a:t>
            </a:r>
            <a:endParaRPr lang="en-US" altLang="ja-JP" sz="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ja-JP" sz="800" dirty="0">
                <a:solidFill>
                  <a:srgbClr val="6A9955"/>
                </a:solidFill>
                <a:latin typeface="Consolas" panose="020B0609020204030204" pitchFamily="49" charset="0"/>
              </a:rPr>
              <a:t>&lt;!-- jQuery first, then Popper.js, then Bootstrap JS --&gt;</a:t>
            </a:r>
            <a:endParaRPr lang="en-US" altLang="ja-JP" sz="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ja-JP" sz="800" dirty="0">
                <a:solidFill>
                  <a:srgbClr val="569CD6"/>
                </a:solidFill>
                <a:latin typeface="Consolas" panose="020B0609020204030204" pitchFamily="49" charset="0"/>
              </a:rPr>
              <a:t>script</a:t>
            </a:r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800" dirty="0" err="1">
                <a:solidFill>
                  <a:srgbClr val="9CDCFE"/>
                </a:solidFill>
                <a:latin typeface="Consolas" panose="020B0609020204030204" pitchFamily="49" charset="0"/>
              </a:rPr>
              <a:t>src</a:t>
            </a:r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ja-JP" sz="800" dirty="0">
                <a:solidFill>
                  <a:srgbClr val="CE9178"/>
                </a:solidFill>
                <a:latin typeface="Consolas" panose="020B0609020204030204" pitchFamily="49" charset="0"/>
              </a:rPr>
              <a:t>"https://code.jquery.com/jquery-3.3.1.slim.min.js</a:t>
            </a:r>
            <a:r>
              <a:rPr lang="en-US" altLang="ja-JP" sz="800" dirty="0" smtClean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altLang="ja-JP" sz="8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&gt;&lt;/</a:t>
            </a:r>
            <a:r>
              <a:rPr lang="en-US" altLang="ja-JP" sz="800" dirty="0">
                <a:solidFill>
                  <a:srgbClr val="569CD6"/>
                </a:solidFill>
                <a:latin typeface="Consolas" panose="020B0609020204030204" pitchFamily="49" charset="0"/>
              </a:rPr>
              <a:t>script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ja-JP" sz="800" dirty="0">
                <a:solidFill>
                  <a:srgbClr val="569CD6"/>
                </a:solidFill>
                <a:latin typeface="Consolas" panose="020B0609020204030204" pitchFamily="49" charset="0"/>
              </a:rPr>
              <a:t>script</a:t>
            </a:r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800" dirty="0" err="1">
                <a:solidFill>
                  <a:srgbClr val="9CDCFE"/>
                </a:solidFill>
                <a:latin typeface="Consolas" panose="020B0609020204030204" pitchFamily="49" charset="0"/>
              </a:rPr>
              <a:t>src</a:t>
            </a:r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ja-JP" sz="800" dirty="0">
                <a:solidFill>
                  <a:srgbClr val="CE9178"/>
                </a:solidFill>
                <a:latin typeface="Consolas" panose="020B0609020204030204" pitchFamily="49" charset="0"/>
              </a:rPr>
              <a:t>"https://cdnjs.cloudflare.com/ajax/libs/popper.js/1.14.7/</a:t>
            </a:r>
            <a:r>
              <a:rPr lang="en-US" altLang="ja-JP" sz="800" dirty="0" err="1">
                <a:solidFill>
                  <a:srgbClr val="CE9178"/>
                </a:solidFill>
                <a:latin typeface="Consolas" panose="020B0609020204030204" pitchFamily="49" charset="0"/>
              </a:rPr>
              <a:t>umd</a:t>
            </a:r>
            <a:r>
              <a:rPr lang="en-US" altLang="ja-JP" sz="800" dirty="0">
                <a:solidFill>
                  <a:srgbClr val="CE9178"/>
                </a:solidFill>
                <a:latin typeface="Consolas" panose="020B0609020204030204" pitchFamily="49" charset="0"/>
              </a:rPr>
              <a:t>/popper.min.js</a:t>
            </a:r>
            <a:r>
              <a:rPr lang="en-US" altLang="ja-JP" sz="800" dirty="0" smtClean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altLang="ja-JP" sz="8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&gt;&lt;/</a:t>
            </a:r>
            <a:r>
              <a:rPr lang="en-US" altLang="ja-JP" sz="800" dirty="0">
                <a:solidFill>
                  <a:srgbClr val="569CD6"/>
                </a:solidFill>
                <a:latin typeface="Consolas" panose="020B0609020204030204" pitchFamily="49" charset="0"/>
              </a:rPr>
              <a:t>script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ja-JP" sz="800" dirty="0">
                <a:solidFill>
                  <a:srgbClr val="569CD6"/>
                </a:solidFill>
                <a:latin typeface="Consolas" panose="020B0609020204030204" pitchFamily="49" charset="0"/>
              </a:rPr>
              <a:t>script</a:t>
            </a:r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800" dirty="0" err="1">
                <a:solidFill>
                  <a:srgbClr val="9CDCFE"/>
                </a:solidFill>
                <a:latin typeface="Consolas" panose="020B0609020204030204" pitchFamily="49" charset="0"/>
              </a:rPr>
              <a:t>src</a:t>
            </a:r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ja-JP" sz="800" dirty="0">
                <a:solidFill>
                  <a:srgbClr val="CE9178"/>
                </a:solidFill>
                <a:latin typeface="Consolas" panose="020B0609020204030204" pitchFamily="49" charset="0"/>
              </a:rPr>
              <a:t>"https://stackpath.bootstrapcdn.com/bootstrap/4.3.1/</a:t>
            </a:r>
            <a:r>
              <a:rPr lang="en-US" altLang="ja-JP" sz="800" dirty="0" err="1">
                <a:solidFill>
                  <a:srgbClr val="CE9178"/>
                </a:solidFill>
                <a:latin typeface="Consolas" panose="020B0609020204030204" pitchFamily="49" charset="0"/>
              </a:rPr>
              <a:t>js</a:t>
            </a:r>
            <a:r>
              <a:rPr lang="en-US" altLang="ja-JP" sz="800" dirty="0">
                <a:solidFill>
                  <a:srgbClr val="CE9178"/>
                </a:solidFill>
                <a:latin typeface="Consolas" panose="020B0609020204030204" pitchFamily="49" charset="0"/>
              </a:rPr>
              <a:t>/bootstrap.min.js</a:t>
            </a:r>
            <a:r>
              <a:rPr lang="en-US" altLang="ja-JP" sz="800" dirty="0" smtClean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altLang="ja-JP" sz="8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&gt;&lt;/</a:t>
            </a:r>
            <a:r>
              <a:rPr lang="en-US" altLang="ja-JP" sz="800" dirty="0">
                <a:solidFill>
                  <a:srgbClr val="569CD6"/>
                </a:solidFill>
                <a:latin typeface="Consolas" panose="020B0609020204030204" pitchFamily="49" charset="0"/>
              </a:rPr>
              <a:t>script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ja-JP" sz="800" dirty="0">
                <a:solidFill>
                  <a:srgbClr val="569CD6"/>
                </a:solidFill>
                <a:latin typeface="Consolas" panose="020B0609020204030204" pitchFamily="49" charset="0"/>
              </a:rPr>
              <a:t>body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ja-JP" sz="800" dirty="0">
                <a:solidFill>
                  <a:srgbClr val="569CD6"/>
                </a:solidFill>
                <a:latin typeface="Consolas" panose="020B0609020204030204" pitchFamily="49" charset="0"/>
              </a:rPr>
              <a:t>html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180364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148064" y="2334962"/>
            <a:ext cx="3635265" cy="473576"/>
          </a:xfrm>
        </p:spPr>
        <p:txBody>
          <a:bodyPr/>
          <a:lstStyle/>
          <a:p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專案介紹</a:t>
            </a:r>
            <a:endParaRPr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5220072" y="2805659"/>
            <a:ext cx="2051089" cy="648072"/>
          </a:xfrm>
        </p:spPr>
        <p:txBody>
          <a:bodyPr/>
          <a:lstStyle/>
          <a:p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Project Introduction</a:t>
            </a:r>
            <a:endParaRPr lang="en-US" altLang="ko-KR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7310231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以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Bootstrap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建立響應式網頁</a:t>
            </a:r>
            <a:endParaRPr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14311" y="1255861"/>
            <a:ext cx="557864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■ </a:t>
            </a: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使用</a:t>
            </a:r>
            <a:r>
              <a:rPr lang="en-US" altLang="zh-TW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Bootstrap 4</a:t>
            </a: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打造響應式網頁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12" name="TextBox 20"/>
          <p:cNvSpPr txBox="1"/>
          <p:nvPr/>
        </p:nvSpPr>
        <p:spPr>
          <a:xfrm>
            <a:off x="251520" y="1570315"/>
            <a:ext cx="6768752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TW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wu</a:t>
            </a:r>
            <a:endParaRPr lang="en-US" altLang="zh-TW" sz="11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123478"/>
            <a:ext cx="9144000" cy="576064"/>
          </a:xfrm>
        </p:spPr>
        <p:txBody>
          <a:bodyPr/>
          <a:lstStyle/>
          <a:p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專案介紹</a:t>
            </a:r>
            <a:endParaRPr lang="ko-KR" altLang="en-US" dirty="0">
              <a:latin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960533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CSS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簡介</a:t>
            </a:r>
            <a:endParaRPr lang="ko-KR" altLang="en-US" dirty="0">
              <a:latin typeface="Microsoft JhengHei" panose="020B0604030504040204" pitchFamily="34" charset="-12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階層樣式表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(Cascading Style Sheet) </a:t>
            </a:r>
            <a:endParaRPr lang="en-US" altLang="ko-KR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14311" y="1255861"/>
            <a:ext cx="557864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■ </a:t>
            </a:r>
            <a:r>
              <a:rPr lang="en-US" altLang="zh-TW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CSS</a:t>
            </a: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是為</a:t>
            </a:r>
            <a:r>
              <a:rPr lang="en-US" altLang="zh-TW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HTML</a:t>
            </a: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添加樣式</a:t>
            </a:r>
            <a:r>
              <a:rPr lang="en-US" altLang="zh-TW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(</a:t>
            </a: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字型</a:t>
            </a:r>
            <a:r>
              <a:rPr lang="en-US" altLang="zh-TW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/</a:t>
            </a: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間距</a:t>
            </a:r>
            <a:r>
              <a:rPr lang="en-US" altLang="zh-TW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/</a:t>
            </a: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顏色等</a:t>
            </a:r>
            <a:r>
              <a:rPr lang="en-US" altLang="zh-TW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)</a:t>
            </a: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的一種專用語言。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362207" y="3935256"/>
            <a:ext cx="132947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ko-KR"/>
            </a:defPPr>
            <a:lvl1pPr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defRPr>
            </a:lvl1pPr>
          </a:lstStyle>
          <a:p>
            <a:r>
              <a:rPr lang="en-US" altLang="ja-JP" sz="600" dirty="0">
                <a:hlinkClick r:id="rId2"/>
              </a:rPr>
              <a:t>https://commons.wikimedia.org/wiki/File:CSS3_and_HTML5_logos_and_wordmarks.svg</a:t>
            </a:r>
            <a:endParaRPr lang="ja-JP" altLang="en-US" sz="600" b="0" dirty="0"/>
          </a:p>
        </p:txBody>
      </p:sp>
      <p:pic>
        <p:nvPicPr>
          <p:cNvPr id="1026" name="Picture 2">
            <a:extLst>
              <a:ext uri="{FF2B5EF4-FFF2-40B4-BE49-F238E27FC236}">
                <a16:creationId xmlns="" xmlns:a16="http://schemas.microsoft.com/office/drawing/2014/main" id="{53FF9D0E-BE8B-4215-8E6E-875EDA6F51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283718"/>
            <a:ext cx="1152128" cy="1625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20">
            <a:extLst>
              <a:ext uri="{FF2B5EF4-FFF2-40B4-BE49-F238E27FC236}">
                <a16:creationId xmlns="" xmlns:a16="http://schemas.microsoft.com/office/drawing/2014/main" id="{8C6EF968-0843-4E0A-8C65-36B398A20FAE}"/>
              </a:ext>
            </a:extLst>
          </p:cNvPr>
          <p:cNvSpPr txBox="1"/>
          <p:nvPr/>
        </p:nvSpPr>
        <p:spPr>
          <a:xfrm>
            <a:off x="630899" y="1880767"/>
            <a:ext cx="79208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● </a:t>
            </a:r>
            <a:r>
              <a:rPr lang="en-US" altLang="ja-JP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Logo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18" name="TextBox 20">
            <a:extLst>
              <a:ext uri="{FF2B5EF4-FFF2-40B4-BE49-F238E27FC236}">
                <a16:creationId xmlns="" xmlns:a16="http://schemas.microsoft.com/office/drawing/2014/main" id="{4779FE5E-919A-42BE-B266-3B6386617A83}"/>
              </a:ext>
            </a:extLst>
          </p:cNvPr>
          <p:cNvSpPr txBox="1"/>
          <p:nvPr/>
        </p:nvSpPr>
        <p:spPr>
          <a:xfrm>
            <a:off x="1979712" y="1880767"/>
            <a:ext cx="1080120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● </a:t>
            </a:r>
            <a:r>
              <a:rPr lang="en-US" altLang="ja-JP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Example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="" xmlns:a16="http://schemas.microsoft.com/office/drawing/2014/main" id="{A8E556A4-E60F-4F60-90E1-0373E66552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8088" y="2197895"/>
            <a:ext cx="2043487" cy="2668605"/>
          </a:xfrm>
          <a:prstGeom prst="rect">
            <a:avLst/>
          </a:prstGeom>
        </p:spPr>
      </p:pic>
      <p:sp>
        <p:nvSpPr>
          <p:cNvPr id="19" name="TextBox 20">
            <a:extLst>
              <a:ext uri="{FF2B5EF4-FFF2-40B4-BE49-F238E27FC236}">
                <a16:creationId xmlns="" xmlns:a16="http://schemas.microsoft.com/office/drawing/2014/main" id="{9AA3E73D-8621-42B8-A157-E9D3D336EF52}"/>
              </a:ext>
            </a:extLst>
          </p:cNvPr>
          <p:cNvSpPr txBox="1"/>
          <p:nvPr/>
        </p:nvSpPr>
        <p:spPr>
          <a:xfrm>
            <a:off x="4355976" y="1863412"/>
            <a:ext cx="432048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● </a:t>
            </a:r>
            <a:r>
              <a:rPr lang="en-US" altLang="ja-JP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CSS ZEN GARDEN:</a:t>
            </a:r>
          </a:p>
          <a:p>
            <a:r>
              <a:rPr lang="en-US" altLang="ja-JP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 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一份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HTML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可以因為使用的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CSS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不同而有不一樣的外貌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  <p:pic>
        <p:nvPicPr>
          <p:cNvPr id="6" name="図 5">
            <a:extLst>
              <a:ext uri="{FF2B5EF4-FFF2-40B4-BE49-F238E27FC236}">
                <a16:creationId xmlns="" xmlns:a16="http://schemas.microsoft.com/office/drawing/2014/main" id="{5BC9E626-0C3F-45DE-B172-69A2900436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6016" y="2419241"/>
            <a:ext cx="1795301" cy="1007155"/>
          </a:xfrm>
          <a:prstGeom prst="rect">
            <a:avLst/>
          </a:prstGeom>
        </p:spPr>
      </p:pic>
      <p:sp>
        <p:nvSpPr>
          <p:cNvPr id="7" name="正方形/長方形 6">
            <a:extLst>
              <a:ext uri="{FF2B5EF4-FFF2-40B4-BE49-F238E27FC236}">
                <a16:creationId xmlns="" xmlns:a16="http://schemas.microsoft.com/office/drawing/2014/main" id="{F02EFFD9-AB6B-460E-918B-1DA94DE62460}"/>
              </a:ext>
            </a:extLst>
          </p:cNvPr>
          <p:cNvSpPr/>
          <p:nvPr/>
        </p:nvSpPr>
        <p:spPr>
          <a:xfrm>
            <a:off x="5868144" y="1909578"/>
            <a:ext cx="1354858" cy="18466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ja-JP" sz="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  <a:hlinkClick r:id="rId6"/>
              </a:rPr>
              <a:t>http://www.csszengarden.com/</a:t>
            </a:r>
            <a:endParaRPr lang="ja-JP" altLang="en-US" sz="6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Arial" pitchFamily="34" charset="0"/>
            </a:endParaRPr>
          </a:p>
        </p:txBody>
      </p:sp>
      <p:pic>
        <p:nvPicPr>
          <p:cNvPr id="12" name="図 11">
            <a:extLst>
              <a:ext uri="{FF2B5EF4-FFF2-40B4-BE49-F238E27FC236}">
                <a16:creationId xmlns="" xmlns:a16="http://schemas.microsoft.com/office/drawing/2014/main" id="{0E49F5DB-3F79-4F46-AD19-76ECF010FC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48264" y="2325077"/>
            <a:ext cx="2016224" cy="1339425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3" name="図 12">
            <a:extLst>
              <a:ext uri="{FF2B5EF4-FFF2-40B4-BE49-F238E27FC236}">
                <a16:creationId xmlns="" xmlns:a16="http://schemas.microsoft.com/office/drawing/2014/main" id="{EF504761-7118-4068-94F3-3D48A4A17C9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14286"/>
          <a:stretch/>
        </p:blipFill>
        <p:spPr>
          <a:xfrm>
            <a:off x="6929635" y="3767760"/>
            <a:ext cx="2016224" cy="1224566"/>
          </a:xfrm>
          <a:prstGeom prst="rect">
            <a:avLst/>
          </a:prstGeom>
        </p:spPr>
      </p:pic>
      <p:pic>
        <p:nvPicPr>
          <p:cNvPr id="22" name="図 21">
            <a:extLst>
              <a:ext uri="{FF2B5EF4-FFF2-40B4-BE49-F238E27FC236}">
                <a16:creationId xmlns="" xmlns:a16="http://schemas.microsoft.com/office/drawing/2014/main" id="{7BEA2658-D68A-45CD-85F8-187D9575546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27510" y="3701222"/>
            <a:ext cx="1972312" cy="1357641"/>
          </a:xfrm>
          <a:prstGeom prst="rect">
            <a:avLst/>
          </a:prstGeom>
        </p:spPr>
      </p:pic>
      <p:sp>
        <p:nvSpPr>
          <p:cNvPr id="23" name="矢印: 右 22">
            <a:extLst>
              <a:ext uri="{FF2B5EF4-FFF2-40B4-BE49-F238E27FC236}">
                <a16:creationId xmlns="" xmlns:a16="http://schemas.microsoft.com/office/drawing/2014/main" id="{5D412AFA-4720-49C7-ACB3-98DB81DEB5FC}"/>
              </a:ext>
            </a:extLst>
          </p:cNvPr>
          <p:cNvSpPr/>
          <p:nvPr/>
        </p:nvSpPr>
        <p:spPr>
          <a:xfrm>
            <a:off x="6660232" y="2922818"/>
            <a:ext cx="199527" cy="152988"/>
          </a:xfrm>
          <a:prstGeom prst="rightArrow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矢印: 右 24">
            <a:extLst>
              <a:ext uri="{FF2B5EF4-FFF2-40B4-BE49-F238E27FC236}">
                <a16:creationId xmlns="" xmlns:a16="http://schemas.microsoft.com/office/drawing/2014/main" id="{36EFD882-B9CC-4AB4-B095-1185A0507077}"/>
              </a:ext>
            </a:extLst>
          </p:cNvPr>
          <p:cNvSpPr/>
          <p:nvPr/>
        </p:nvSpPr>
        <p:spPr>
          <a:xfrm rot="5400000">
            <a:off x="5475862" y="3488245"/>
            <a:ext cx="199527" cy="152988"/>
          </a:xfrm>
          <a:prstGeom prst="rightArrow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矢印: 右 25">
            <a:extLst>
              <a:ext uri="{FF2B5EF4-FFF2-40B4-BE49-F238E27FC236}">
                <a16:creationId xmlns="" xmlns:a16="http://schemas.microsoft.com/office/drawing/2014/main" id="{14E8412A-846F-4A40-88AE-A56169B6CB0C}"/>
              </a:ext>
            </a:extLst>
          </p:cNvPr>
          <p:cNvSpPr/>
          <p:nvPr/>
        </p:nvSpPr>
        <p:spPr>
          <a:xfrm rot="2700000">
            <a:off x="6560470" y="3492646"/>
            <a:ext cx="199527" cy="152988"/>
          </a:xfrm>
          <a:prstGeom prst="rightArrow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430396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CSS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簡介</a:t>
            </a:r>
            <a:endParaRPr lang="ko-KR" altLang="en-US" dirty="0">
              <a:latin typeface="Microsoft JhengHei" panose="020B0604030504040204" pitchFamily="34" charset="-12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14311" y="1255861"/>
            <a:ext cx="557864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■ </a:t>
            </a:r>
            <a:r>
              <a:rPr lang="en-US" altLang="zh-TW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CSS</a:t>
            </a: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文法</a:t>
            </a:r>
            <a:r>
              <a:rPr lang="en-US" altLang="zh-TW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(CSS Syntax)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161" y="2067694"/>
            <a:ext cx="5514975" cy="1257300"/>
          </a:xfrm>
          <a:prstGeom prst="rect">
            <a:avLst/>
          </a:prstGeom>
        </p:spPr>
      </p:pic>
      <p:sp>
        <p:nvSpPr>
          <p:cNvPr id="6" name="テキスト ボックス 5"/>
          <p:cNvSpPr txBox="1"/>
          <p:nvPr/>
        </p:nvSpPr>
        <p:spPr>
          <a:xfrm>
            <a:off x="278996" y="1707654"/>
            <a:ext cx="902811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>
            <a:defPPr>
              <a:defRPr lang="ko-KR"/>
            </a:defPPr>
            <a:lvl1pPr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defRPr>
            </a:lvl1pPr>
          </a:lstStyle>
          <a:p>
            <a:r>
              <a:rPr lang="zh-TW" altLang="en-US" dirty="0"/>
              <a:t>選擇對象</a:t>
            </a:r>
            <a:endParaRPr lang="ja-JP" altLang="en-US" dirty="0"/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1793329" y="1707653"/>
            <a:ext cx="902811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>
            <a:defPPr>
              <a:defRPr lang="ko-KR"/>
            </a:defPPr>
            <a:lvl1pPr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defRPr>
            </a:lvl1pPr>
          </a:lstStyle>
          <a:p>
            <a:r>
              <a:rPr lang="zh-TW" altLang="en-US" dirty="0"/>
              <a:t>樣式宣告</a:t>
            </a:r>
            <a:endParaRPr lang="ja-JP" altLang="en-US" dirty="0"/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1433289" y="3377257"/>
            <a:ext cx="902811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>
            <a:defPPr>
              <a:defRPr lang="ko-KR"/>
            </a:defPPr>
            <a:lvl1pPr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defRPr>
            </a:lvl1pPr>
          </a:lstStyle>
          <a:p>
            <a:r>
              <a:rPr lang="zh-TW" altLang="en-US" dirty="0"/>
              <a:t>樣式屬性</a:t>
            </a:r>
            <a:endParaRPr lang="ja-JP" altLang="en-US" dirty="0"/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2441401" y="3377257"/>
            <a:ext cx="758795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>
            <a:defPPr>
              <a:defRPr lang="ko-KR"/>
            </a:defPPr>
            <a:lvl1pPr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defRPr>
            </a:lvl1pPr>
          </a:lstStyle>
          <a:p>
            <a:r>
              <a:rPr lang="zh-TW" altLang="en-US" dirty="0"/>
              <a:t>樣式值</a:t>
            </a:r>
            <a:endParaRPr lang="ja-JP" altLang="en-US" dirty="0"/>
          </a:p>
        </p:txBody>
      </p:sp>
      <p:sp>
        <p:nvSpPr>
          <p:cNvPr id="22" name="TextBox 20"/>
          <p:cNvSpPr txBox="1"/>
          <p:nvPr/>
        </p:nvSpPr>
        <p:spPr>
          <a:xfrm>
            <a:off x="417882" y="3828125"/>
            <a:ext cx="4589521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結果</a:t>
            </a:r>
            <a:endParaRPr lang="en-US" altLang="zh-TW" sz="14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Arial" pitchFamily="34" charset="0"/>
            </a:endParaRPr>
          </a:p>
          <a:p>
            <a:pPr marL="342900" indent="-342900">
              <a:buAutoNum type="arabicPeriod"/>
            </a:pP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所有</a:t>
            </a:r>
            <a:r>
              <a:rPr lang="en-US" altLang="zh-TW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h1</a:t>
            </a: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的文字顏色</a:t>
            </a:r>
            <a:r>
              <a:rPr lang="en-US" altLang="zh-TW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(color)</a:t>
            </a: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變為藍色</a:t>
            </a:r>
            <a:r>
              <a:rPr lang="en-US" altLang="zh-TW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(blue)</a:t>
            </a:r>
          </a:p>
          <a:p>
            <a:pPr marL="342900" indent="-342900">
              <a:buAutoNum type="arabicPeriod"/>
            </a:pP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所有</a:t>
            </a:r>
            <a:r>
              <a:rPr lang="en-US" altLang="zh-TW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h1</a:t>
            </a: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的文字大小</a:t>
            </a:r>
            <a:r>
              <a:rPr lang="en-US" altLang="zh-TW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(font-size)</a:t>
            </a: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變成</a:t>
            </a:r>
            <a:r>
              <a:rPr lang="en-US" altLang="zh-TW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12</a:t>
            </a: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像素</a:t>
            </a:r>
            <a:r>
              <a:rPr lang="en-US" altLang="zh-TW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(12px) 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7" name="正方形/長方形 6"/>
          <p:cNvSpPr/>
          <p:nvPr/>
        </p:nvSpPr>
        <p:spPr>
          <a:xfrm>
            <a:off x="5162913" y="4070093"/>
            <a:ext cx="178125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800" dirty="0">
                <a:hlinkClick r:id="rId3"/>
              </a:rPr>
              <a:t>https://www.w3schools.com/cssref/</a:t>
            </a:r>
            <a:endParaRPr lang="ja-JP" altLang="en-US" sz="800" dirty="0"/>
          </a:p>
        </p:txBody>
      </p:sp>
      <p:sp>
        <p:nvSpPr>
          <p:cNvPr id="12" name="正方形/長方形 11"/>
          <p:cNvSpPr/>
          <p:nvPr/>
        </p:nvSpPr>
        <p:spPr>
          <a:xfrm>
            <a:off x="5162913" y="4283082"/>
            <a:ext cx="122341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800" dirty="0">
                <a:hlinkClick r:id="rId4"/>
              </a:rPr>
              <a:t>https://cssreference.io/</a:t>
            </a:r>
            <a:endParaRPr lang="ja-JP" altLang="en-US" sz="800" dirty="0"/>
          </a:p>
        </p:txBody>
      </p:sp>
      <p:sp>
        <p:nvSpPr>
          <p:cNvPr id="13" name="正方形/長方形 12"/>
          <p:cNvSpPr/>
          <p:nvPr/>
        </p:nvSpPr>
        <p:spPr>
          <a:xfrm>
            <a:off x="5162913" y="4496071"/>
            <a:ext cx="3952132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800" dirty="0">
                <a:hlinkClick r:id="rId5"/>
              </a:rPr>
              <a:t>https://developer.mozilla.org/en-US/docs/Web/CSS/Reference#Keyword_index</a:t>
            </a:r>
            <a:endParaRPr lang="ja-JP" altLang="en-US" sz="800" dirty="0"/>
          </a:p>
        </p:txBody>
      </p:sp>
      <p:sp>
        <p:nvSpPr>
          <p:cNvPr id="23" name="TextBox 20"/>
          <p:cNvSpPr txBox="1"/>
          <p:nvPr/>
        </p:nvSpPr>
        <p:spPr>
          <a:xfrm>
            <a:off x="5162913" y="3808512"/>
            <a:ext cx="1065271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■ </a:t>
            </a: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參考資源</a:t>
            </a:r>
            <a:r>
              <a:rPr lang="en-US" altLang="zh-TW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 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20" name="Text Placeholder 2">
            <a:extLst>
              <a:ext uri="{FF2B5EF4-FFF2-40B4-BE49-F238E27FC236}">
                <a16:creationId xmlns="" xmlns:a16="http://schemas.microsoft.com/office/drawing/2014/main" id="{5CC783E6-EA71-4943-B1E4-88A739B98E9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0" y="699542"/>
            <a:ext cx="9144000" cy="288032"/>
          </a:xfrm>
        </p:spPr>
        <p:txBody>
          <a:bodyPr/>
          <a:lstStyle/>
          <a:p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階層樣式表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(Cascading Style Sheet) </a:t>
            </a:r>
            <a:endParaRPr lang="en-US" altLang="ko-KR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8375862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CSS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簡介</a:t>
            </a:r>
            <a:endParaRPr lang="ko-KR" altLang="en-US" dirty="0">
              <a:latin typeface="Microsoft JhengHei" panose="020B0604030504040204" pitchFamily="34" charset="-12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14311" y="1255861"/>
            <a:ext cx="3521585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r>
              <a:rPr lang="ja-JP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■ </a:t>
            </a:r>
            <a:r>
              <a:rPr lang="en-US" altLang="ja-JP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Exercise 1</a:t>
            </a:r>
            <a:r>
              <a:rPr lang="ja-JP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：</a:t>
            </a: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為</a:t>
            </a:r>
            <a:r>
              <a:rPr lang="en-US" altLang="zh-TW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HTML</a:t>
            </a: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加上一些簡單樣式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20" name="Text Placeholder 2">
            <a:extLst>
              <a:ext uri="{FF2B5EF4-FFF2-40B4-BE49-F238E27FC236}">
                <a16:creationId xmlns="" xmlns:a16="http://schemas.microsoft.com/office/drawing/2014/main" id="{3D916A79-E562-4D59-8970-7500E8AC61F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0" y="699542"/>
            <a:ext cx="9144000" cy="288032"/>
          </a:xfrm>
        </p:spPr>
        <p:txBody>
          <a:bodyPr/>
          <a:lstStyle/>
          <a:p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階層樣式表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(Cascading Style Sheet) </a:t>
            </a:r>
            <a:endParaRPr lang="en-US" altLang="ko-KR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9" name="図 8">
            <a:extLst>
              <a:ext uri="{FF2B5EF4-FFF2-40B4-BE49-F238E27FC236}">
                <a16:creationId xmlns="" xmlns:a16="http://schemas.microsoft.com/office/drawing/2014/main" id="{843AFB0D-4AC8-4052-A74E-BC67A8243C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5244"/>
          <a:stretch/>
        </p:blipFill>
        <p:spPr>
          <a:xfrm>
            <a:off x="251521" y="1921779"/>
            <a:ext cx="1656184" cy="547688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24" name="TextBox 20">
            <a:extLst>
              <a:ext uri="{FF2B5EF4-FFF2-40B4-BE49-F238E27FC236}">
                <a16:creationId xmlns="" xmlns:a16="http://schemas.microsoft.com/office/drawing/2014/main" id="{95AB1DCB-F321-4C4B-AB23-D5DCAE009B0A}"/>
              </a:ext>
            </a:extLst>
          </p:cNvPr>
          <p:cNvSpPr txBox="1"/>
          <p:nvPr/>
        </p:nvSpPr>
        <p:spPr>
          <a:xfrm>
            <a:off x="179512" y="1635646"/>
            <a:ext cx="208823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● </a:t>
            </a:r>
            <a:r>
              <a:rPr lang="en-US" altLang="ja-JP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Lecture 4 </a:t>
            </a:r>
            <a:r>
              <a:rPr lang="en-US" altLang="ja-JP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Exercies</a:t>
            </a:r>
            <a:r>
              <a:rPr lang="zh-TW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資料夾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  <p:pic>
        <p:nvPicPr>
          <p:cNvPr id="10" name="図 9">
            <a:extLst>
              <a:ext uri="{FF2B5EF4-FFF2-40B4-BE49-F238E27FC236}">
                <a16:creationId xmlns="" xmlns:a16="http://schemas.microsoft.com/office/drawing/2014/main" id="{2AE8A53A-D6CC-4FB9-A8A7-2B68BBEE7D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4631" y="1936239"/>
            <a:ext cx="1817585" cy="2338334"/>
          </a:xfrm>
          <a:prstGeom prst="rect">
            <a:avLst/>
          </a:prstGeom>
        </p:spPr>
      </p:pic>
      <p:sp>
        <p:nvSpPr>
          <p:cNvPr id="25" name="TextBox 20">
            <a:extLst>
              <a:ext uri="{FF2B5EF4-FFF2-40B4-BE49-F238E27FC236}">
                <a16:creationId xmlns="" xmlns:a16="http://schemas.microsoft.com/office/drawing/2014/main" id="{629615F4-00F4-4937-8941-F435C1102AD4}"/>
              </a:ext>
            </a:extLst>
          </p:cNvPr>
          <p:cNvSpPr txBox="1"/>
          <p:nvPr/>
        </p:nvSpPr>
        <p:spPr>
          <a:xfrm>
            <a:off x="2386857" y="1636229"/>
            <a:ext cx="2113135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● </a:t>
            </a:r>
            <a:r>
              <a:rPr lang="zh-TW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以</a:t>
            </a:r>
            <a:r>
              <a:rPr lang="en-US" altLang="zh-TW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VSCode</a:t>
            </a:r>
            <a:r>
              <a:rPr lang="zh-TW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開啟</a:t>
            </a:r>
            <a:r>
              <a:rPr lang="en-US" altLang="zh-TW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Exercises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  <p:pic>
        <p:nvPicPr>
          <p:cNvPr id="11" name="図 10">
            <a:extLst>
              <a:ext uri="{FF2B5EF4-FFF2-40B4-BE49-F238E27FC236}">
                <a16:creationId xmlns="" xmlns:a16="http://schemas.microsoft.com/office/drawing/2014/main" id="{4A788765-E583-4334-A920-3DD97D848C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6056" y="1947941"/>
            <a:ext cx="1941948" cy="1209738"/>
          </a:xfrm>
          <a:prstGeom prst="rect">
            <a:avLst/>
          </a:prstGeom>
        </p:spPr>
      </p:pic>
      <p:sp>
        <p:nvSpPr>
          <p:cNvPr id="26" name="TextBox 20">
            <a:extLst>
              <a:ext uri="{FF2B5EF4-FFF2-40B4-BE49-F238E27FC236}">
                <a16:creationId xmlns="" xmlns:a16="http://schemas.microsoft.com/office/drawing/2014/main" id="{72450A6E-7335-4B64-9919-6AA0F1ACDFD1}"/>
              </a:ext>
            </a:extLst>
          </p:cNvPr>
          <p:cNvSpPr txBox="1"/>
          <p:nvPr/>
        </p:nvSpPr>
        <p:spPr>
          <a:xfrm>
            <a:off x="4851280" y="1628249"/>
            <a:ext cx="396919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● </a:t>
            </a:r>
            <a:r>
              <a:rPr lang="zh-TW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開啟</a:t>
            </a:r>
            <a:r>
              <a:rPr lang="en-US" altLang="ja-JP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Exercise1/</a:t>
            </a:r>
            <a:r>
              <a:rPr lang="en-US" altLang="zh-TW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starter</a:t>
            </a:r>
            <a:r>
              <a:rPr lang="zh-TW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資料夾裡的檔案，開始練習</a:t>
            </a:r>
            <a:r>
              <a:rPr lang="en-US" altLang="zh-TW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!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="" xmlns:a16="http://schemas.microsoft.com/office/drawing/2014/main" id="{ECE714C1-3449-4C47-8887-7981F73B81B5}"/>
              </a:ext>
            </a:extLst>
          </p:cNvPr>
          <p:cNvSpPr txBox="1"/>
          <p:nvPr/>
        </p:nvSpPr>
        <p:spPr>
          <a:xfrm>
            <a:off x="7018004" y="2643758"/>
            <a:ext cx="203132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starter </a:t>
            </a:r>
            <a:r>
              <a:rPr kumimoji="1"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課堂練習用初始程式碼</a:t>
            </a:r>
            <a:endParaRPr kumimoji="1" lang="ja-JP" alt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7" name="テキスト ボックス 26">
            <a:extLst>
              <a:ext uri="{FF2B5EF4-FFF2-40B4-BE49-F238E27FC236}">
                <a16:creationId xmlns="" xmlns:a16="http://schemas.microsoft.com/office/drawing/2014/main" id="{C6DE98F7-3819-4A59-B775-02677A18965F}"/>
              </a:ext>
            </a:extLst>
          </p:cNvPr>
          <p:cNvSpPr txBox="1"/>
          <p:nvPr/>
        </p:nvSpPr>
        <p:spPr>
          <a:xfrm>
            <a:off x="7018003" y="2422005"/>
            <a:ext cx="206498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complete </a:t>
            </a:r>
            <a:r>
              <a:rPr kumimoji="1"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課堂練習解答程式碼</a:t>
            </a:r>
            <a:endParaRPr kumimoji="1" lang="ja-JP" alt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19791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CSS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簡介</a:t>
            </a:r>
            <a:endParaRPr lang="ko-KR" altLang="en-US" dirty="0">
              <a:latin typeface="Microsoft JhengHei" panose="020B0604030504040204" pitchFamily="34" charset="-120"/>
            </a:endParaRPr>
          </a:p>
        </p:txBody>
      </p:sp>
      <p:sp>
        <p:nvSpPr>
          <p:cNvPr id="20" name="Text Placeholder 2">
            <a:extLst>
              <a:ext uri="{FF2B5EF4-FFF2-40B4-BE49-F238E27FC236}">
                <a16:creationId xmlns="" xmlns:a16="http://schemas.microsoft.com/office/drawing/2014/main" id="{3D916A79-E562-4D59-8970-7500E8AC61F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0" y="699542"/>
            <a:ext cx="9144000" cy="288032"/>
          </a:xfrm>
        </p:spPr>
        <p:txBody>
          <a:bodyPr/>
          <a:lstStyle/>
          <a:p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階層樣式表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(Cascading Style Sheet) </a:t>
            </a:r>
            <a:endParaRPr lang="en-US" altLang="ko-KR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6" name="TextBox 20">
            <a:extLst>
              <a:ext uri="{FF2B5EF4-FFF2-40B4-BE49-F238E27FC236}">
                <a16:creationId xmlns="" xmlns:a16="http://schemas.microsoft.com/office/drawing/2014/main" id="{72450A6E-7335-4B64-9919-6AA0F1ACDFD1}"/>
              </a:ext>
            </a:extLst>
          </p:cNvPr>
          <p:cNvSpPr txBox="1"/>
          <p:nvPr/>
        </p:nvSpPr>
        <p:spPr>
          <a:xfrm>
            <a:off x="215854" y="1724659"/>
            <a:ext cx="3276026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● </a:t>
            </a:r>
            <a:r>
              <a:rPr lang="en-US" altLang="ja-JP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starter: </a:t>
            </a:r>
            <a:r>
              <a:rPr lang="zh-TW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以</a:t>
            </a:r>
            <a:r>
              <a:rPr lang="en-US" altLang="zh-TW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Chrome</a:t>
            </a:r>
            <a:r>
              <a:rPr lang="zh-TW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開啟</a:t>
            </a:r>
            <a:r>
              <a:rPr lang="en-US" altLang="zh-TW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Index.html</a:t>
            </a:r>
            <a:r>
              <a:rPr lang="zh-TW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的結果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  <p:pic>
        <p:nvPicPr>
          <p:cNvPr id="6" name="図 5">
            <a:extLst>
              <a:ext uri="{FF2B5EF4-FFF2-40B4-BE49-F238E27FC236}">
                <a16:creationId xmlns="" xmlns:a16="http://schemas.microsoft.com/office/drawing/2014/main" id="{3A1B84FE-5DF4-4434-B810-092ACD2C22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2014658"/>
            <a:ext cx="4032448" cy="25705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図 6">
            <a:extLst>
              <a:ext uri="{FF2B5EF4-FFF2-40B4-BE49-F238E27FC236}">
                <a16:creationId xmlns="" xmlns:a16="http://schemas.microsoft.com/office/drawing/2014/main" id="{EDCC5C6C-1AA0-47EA-BB16-EC17AA670C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2040" y="2001658"/>
            <a:ext cx="4052205" cy="25965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8" name="TextBox 20">
            <a:extLst>
              <a:ext uri="{FF2B5EF4-FFF2-40B4-BE49-F238E27FC236}">
                <a16:creationId xmlns="" xmlns:a16="http://schemas.microsoft.com/office/drawing/2014/main" id="{E119901F-D1B9-4B44-98CB-09E67335FCC6}"/>
              </a:ext>
            </a:extLst>
          </p:cNvPr>
          <p:cNvSpPr txBox="1"/>
          <p:nvPr/>
        </p:nvSpPr>
        <p:spPr>
          <a:xfrm>
            <a:off x="4865198" y="1724659"/>
            <a:ext cx="427880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● </a:t>
            </a:r>
            <a:r>
              <a:rPr lang="en-US" altLang="ja-JP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complete : </a:t>
            </a:r>
            <a:r>
              <a:rPr lang="zh-TW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以</a:t>
            </a:r>
            <a:r>
              <a:rPr lang="en-US" altLang="zh-TW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Chrome</a:t>
            </a:r>
            <a:r>
              <a:rPr lang="zh-TW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開啟</a:t>
            </a:r>
            <a:r>
              <a:rPr lang="en-US" altLang="zh-TW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Index.html</a:t>
            </a:r>
            <a:r>
              <a:rPr lang="zh-TW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的結果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9" name="TextBox 20">
            <a:extLst>
              <a:ext uri="{FF2B5EF4-FFF2-40B4-BE49-F238E27FC236}">
                <a16:creationId xmlns="" xmlns:a16="http://schemas.microsoft.com/office/drawing/2014/main" id="{2436844D-C909-4DCB-9952-17261C3D65D0}"/>
              </a:ext>
            </a:extLst>
          </p:cNvPr>
          <p:cNvSpPr txBox="1"/>
          <p:nvPr/>
        </p:nvSpPr>
        <p:spPr>
          <a:xfrm>
            <a:off x="114311" y="1255861"/>
            <a:ext cx="3521585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r>
              <a:rPr lang="ja-JP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■ </a:t>
            </a:r>
            <a:r>
              <a:rPr lang="en-US" altLang="ja-JP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Exercise 1</a:t>
            </a:r>
            <a:r>
              <a:rPr lang="ja-JP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：</a:t>
            </a: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為</a:t>
            </a:r>
            <a:r>
              <a:rPr lang="en-US" altLang="zh-TW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HTML</a:t>
            </a: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加上一些簡單樣式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91884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CSS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簡介</a:t>
            </a:r>
            <a:endParaRPr lang="ko-KR" altLang="en-US" dirty="0">
              <a:latin typeface="Microsoft JhengHei" panose="020B0604030504040204" pitchFamily="34" charset="-12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14311" y="1255861"/>
            <a:ext cx="557864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■ </a:t>
            </a:r>
            <a:r>
              <a:rPr lang="en-US" altLang="zh-TW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CSS</a:t>
            </a: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屬性摘要</a:t>
            </a:r>
            <a:endParaRPr lang="en-US" altLang="zh-TW" sz="14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20" name="Text Placeholder 2">
            <a:extLst>
              <a:ext uri="{FF2B5EF4-FFF2-40B4-BE49-F238E27FC236}">
                <a16:creationId xmlns="" xmlns:a16="http://schemas.microsoft.com/office/drawing/2014/main" id="{5CC783E6-EA71-4943-B1E4-88A739B98E9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0" y="699542"/>
            <a:ext cx="9144000" cy="288032"/>
          </a:xfrm>
        </p:spPr>
        <p:txBody>
          <a:bodyPr/>
          <a:lstStyle/>
          <a:p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階層樣式表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(Cascading Style Sheet) </a:t>
            </a:r>
            <a:endParaRPr lang="en-US" altLang="ko-KR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6" name="TextBox 20">
            <a:extLst>
              <a:ext uri="{FF2B5EF4-FFF2-40B4-BE49-F238E27FC236}">
                <a16:creationId xmlns="" xmlns:a16="http://schemas.microsoft.com/office/drawing/2014/main" id="{C90A3E5C-9F34-4954-A620-F8C631551A97}"/>
              </a:ext>
            </a:extLst>
          </p:cNvPr>
          <p:cNvSpPr txBox="1"/>
          <p:nvPr/>
        </p:nvSpPr>
        <p:spPr>
          <a:xfrm>
            <a:off x="2153403" y="1593203"/>
            <a:ext cx="179339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● </a:t>
            </a:r>
            <a:r>
              <a:rPr lang="zh-TW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盒模型</a:t>
            </a:r>
            <a:r>
              <a:rPr lang="en-US" altLang="zh-TW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(Box Model)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7" name="TextBox 20">
            <a:extLst>
              <a:ext uri="{FF2B5EF4-FFF2-40B4-BE49-F238E27FC236}">
                <a16:creationId xmlns="" xmlns:a16="http://schemas.microsoft.com/office/drawing/2014/main" id="{261C7F0F-58B1-4932-A068-9A7699051AA2}"/>
              </a:ext>
            </a:extLst>
          </p:cNvPr>
          <p:cNvSpPr txBox="1"/>
          <p:nvPr/>
        </p:nvSpPr>
        <p:spPr>
          <a:xfrm>
            <a:off x="232055" y="1593203"/>
            <a:ext cx="151216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● </a:t>
            </a:r>
            <a:r>
              <a:rPr lang="zh-TW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顏色</a:t>
            </a:r>
            <a:r>
              <a:rPr lang="en-US" altLang="zh-TW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(Color)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8" name="TextBox 20">
            <a:extLst>
              <a:ext uri="{FF2B5EF4-FFF2-40B4-BE49-F238E27FC236}">
                <a16:creationId xmlns="" xmlns:a16="http://schemas.microsoft.com/office/drawing/2014/main" id="{1EE1F454-8D0A-4AFF-AB3C-62E8B2AFFFF0}"/>
              </a:ext>
            </a:extLst>
          </p:cNvPr>
          <p:cNvSpPr txBox="1"/>
          <p:nvPr/>
        </p:nvSpPr>
        <p:spPr>
          <a:xfrm>
            <a:off x="4355976" y="1593203"/>
            <a:ext cx="2236966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● </a:t>
            </a:r>
            <a:r>
              <a:rPr lang="zh-TW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文字</a:t>
            </a:r>
            <a:r>
              <a:rPr lang="en-US" altLang="zh-TW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&amp;</a:t>
            </a:r>
            <a:r>
              <a:rPr lang="zh-TW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字體 </a:t>
            </a:r>
            <a:r>
              <a:rPr lang="en-US" altLang="zh-TW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(Text &amp; Font)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="" xmlns:a16="http://schemas.microsoft.com/office/drawing/2014/main" id="{44A0CBB6-532B-4BFC-AE44-A3D18AF5C70C}"/>
              </a:ext>
            </a:extLst>
          </p:cNvPr>
          <p:cNvSpPr txBox="1"/>
          <p:nvPr/>
        </p:nvSpPr>
        <p:spPr>
          <a:xfrm>
            <a:off x="4383644" y="1844974"/>
            <a:ext cx="1512169" cy="17543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en-US" altLang="ja-JP" sz="1200" i="1" dirty="0"/>
              <a:t>text-align</a:t>
            </a:r>
          </a:p>
          <a:p>
            <a:r>
              <a:rPr kumimoji="1" lang="en-US" altLang="ja-JP" sz="1200" i="1" dirty="0"/>
              <a:t>text-decoration</a:t>
            </a:r>
          </a:p>
          <a:p>
            <a:r>
              <a:rPr kumimoji="1" lang="en-US" altLang="ja-JP" sz="1200" i="1" dirty="0"/>
              <a:t>text-transformation</a:t>
            </a:r>
          </a:p>
          <a:p>
            <a:r>
              <a:rPr kumimoji="1" lang="en-US" altLang="ja-JP" sz="1200" i="1" dirty="0"/>
              <a:t>text-shadow</a:t>
            </a:r>
          </a:p>
          <a:p>
            <a:endParaRPr kumimoji="1" lang="en-US" altLang="ja-JP" sz="1200" i="1" dirty="0"/>
          </a:p>
          <a:p>
            <a:r>
              <a:rPr kumimoji="1" lang="en-US" altLang="ja-JP" sz="1200" i="1" dirty="0"/>
              <a:t>font-family</a:t>
            </a:r>
          </a:p>
          <a:p>
            <a:r>
              <a:rPr kumimoji="1" lang="en-US" altLang="ja-JP" sz="1200" i="1" dirty="0"/>
              <a:t>font-style</a:t>
            </a:r>
          </a:p>
          <a:p>
            <a:r>
              <a:rPr kumimoji="1" lang="en-US" altLang="ja-JP" sz="1200" i="1" dirty="0"/>
              <a:t>font-size</a:t>
            </a:r>
          </a:p>
          <a:p>
            <a:r>
              <a:rPr kumimoji="1" lang="en-US" altLang="ja-JP" sz="1200" i="1" dirty="0"/>
              <a:t>font-weight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="" xmlns:a16="http://schemas.microsoft.com/office/drawing/2014/main" id="{5B0AA428-7E35-4669-8D16-2B227ADB5D25}"/>
              </a:ext>
            </a:extLst>
          </p:cNvPr>
          <p:cNvSpPr txBox="1"/>
          <p:nvPr/>
        </p:nvSpPr>
        <p:spPr>
          <a:xfrm>
            <a:off x="2280181" y="1870202"/>
            <a:ext cx="1512169" cy="19389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en-US" altLang="ja-JP" sz="1200" i="1" dirty="0"/>
              <a:t>display</a:t>
            </a:r>
          </a:p>
          <a:p>
            <a:r>
              <a:rPr kumimoji="1" lang="en-US" altLang="ja-JP" sz="1200" i="1" dirty="0"/>
              <a:t>float</a:t>
            </a:r>
          </a:p>
          <a:p>
            <a:r>
              <a:rPr kumimoji="1" lang="en-US" altLang="ja-JP" sz="1200" i="1" dirty="0"/>
              <a:t>width</a:t>
            </a:r>
          </a:p>
          <a:p>
            <a:r>
              <a:rPr kumimoji="1" lang="en-US" altLang="ja-JP" sz="1200" i="1" dirty="0"/>
              <a:t>height</a:t>
            </a:r>
          </a:p>
          <a:p>
            <a:r>
              <a:rPr kumimoji="1" lang="en-US" altLang="ja-JP" sz="1200" i="1" dirty="0"/>
              <a:t>margin</a:t>
            </a:r>
          </a:p>
          <a:p>
            <a:r>
              <a:rPr kumimoji="1" lang="en-US" altLang="ja-JP" sz="1200" i="1" dirty="0"/>
              <a:t>padding</a:t>
            </a:r>
          </a:p>
          <a:p>
            <a:r>
              <a:rPr kumimoji="1" lang="en-US" altLang="ja-JP" sz="1200" i="1" dirty="0"/>
              <a:t>border</a:t>
            </a:r>
          </a:p>
          <a:p>
            <a:r>
              <a:rPr kumimoji="1" lang="en-US" altLang="ja-JP" sz="1200" i="1" dirty="0"/>
              <a:t>overflow</a:t>
            </a:r>
          </a:p>
          <a:p>
            <a:r>
              <a:rPr kumimoji="1" lang="en-US" altLang="ja-JP" sz="1200" i="1" dirty="0"/>
              <a:t>visibility</a:t>
            </a:r>
          </a:p>
          <a:p>
            <a:endParaRPr kumimoji="1" lang="en-US" altLang="ja-JP" sz="1200" i="1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="" xmlns:a16="http://schemas.microsoft.com/office/drawing/2014/main" id="{89F3EAF9-9307-410B-A82B-33D7545D5193}"/>
              </a:ext>
            </a:extLst>
          </p:cNvPr>
          <p:cNvSpPr txBox="1"/>
          <p:nvPr/>
        </p:nvSpPr>
        <p:spPr>
          <a:xfrm>
            <a:off x="358832" y="1870531"/>
            <a:ext cx="1512169" cy="10156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en-US" altLang="ja-JP" sz="1200" i="1" dirty="0"/>
              <a:t>color</a:t>
            </a:r>
          </a:p>
          <a:p>
            <a:r>
              <a:rPr kumimoji="1" lang="en-US" altLang="ja-JP" sz="1200" i="1" dirty="0"/>
              <a:t>background-color</a:t>
            </a:r>
          </a:p>
          <a:p>
            <a:r>
              <a:rPr kumimoji="1" lang="en-US" altLang="ja-JP" sz="1200" i="1" dirty="0"/>
              <a:t>border-color</a:t>
            </a:r>
          </a:p>
          <a:p>
            <a:r>
              <a:rPr kumimoji="1" lang="en-US" altLang="ja-JP" sz="1200" i="1" dirty="0"/>
              <a:t>…</a:t>
            </a:r>
            <a:r>
              <a:rPr kumimoji="1" lang="en-US" altLang="ja-JP" sz="1200" i="1" dirty="0" err="1"/>
              <a:t>etc</a:t>
            </a:r>
            <a:endParaRPr kumimoji="1" lang="en-US" altLang="ja-JP" sz="1200" i="1" dirty="0"/>
          </a:p>
          <a:p>
            <a:endParaRPr kumimoji="1" lang="en-US" altLang="ja-JP" sz="1200" i="1" dirty="0"/>
          </a:p>
        </p:txBody>
      </p:sp>
    </p:spTree>
    <p:extLst>
      <p:ext uri="{BB962C8B-B14F-4D97-AF65-F5344CB8AC3E}">
        <p14:creationId xmlns:p14="http://schemas.microsoft.com/office/powerpoint/2010/main" val="3952980595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-COLOR-A3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85D8DE"/>
      </a:accent1>
      <a:accent2>
        <a:srgbClr val="85D8DE"/>
      </a:accent2>
      <a:accent3>
        <a:srgbClr val="85D8DE"/>
      </a:accent3>
      <a:accent4>
        <a:srgbClr val="85D8DE"/>
      </a:accent4>
      <a:accent5>
        <a:srgbClr val="85D8DE"/>
      </a:accent5>
      <a:accent6>
        <a:srgbClr val="85D8DE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tents Slide Master">
  <a:themeElements>
    <a:clrScheme name="ALLPPT-COLOR-A3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85D8DE"/>
      </a:accent1>
      <a:accent2>
        <a:srgbClr val="85D8DE"/>
      </a:accent2>
      <a:accent3>
        <a:srgbClr val="85D8DE"/>
      </a:accent3>
      <a:accent4>
        <a:srgbClr val="85D8DE"/>
      </a:accent4>
      <a:accent5>
        <a:srgbClr val="85D8DE"/>
      </a:accent5>
      <a:accent6>
        <a:srgbClr val="85D8DE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ection Break Slide Master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272</TotalTime>
  <Words>2143</Words>
  <Application>Microsoft Office PowerPoint</Application>
  <PresentationFormat>画面に合わせる (16:9)</PresentationFormat>
  <Paragraphs>506</Paragraphs>
  <Slides>44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14</vt:i4>
      </vt:variant>
      <vt:variant>
        <vt:lpstr>テーマ</vt:lpstr>
      </vt:variant>
      <vt:variant>
        <vt:i4>3</vt:i4>
      </vt:variant>
      <vt:variant>
        <vt:lpstr>スライド タイトル</vt:lpstr>
      </vt:variant>
      <vt:variant>
        <vt:i4>44</vt:i4>
      </vt:variant>
    </vt:vector>
  </HeadingPairs>
  <TitlesOfParts>
    <vt:vector size="61" baseType="lpstr">
      <vt:lpstr>Arial Unicode MS</vt:lpstr>
      <vt:lpstr>Malgun Gothic</vt:lpstr>
      <vt:lpstr>Meiryo UI</vt:lpstr>
      <vt:lpstr>Microsoft JhengHei</vt:lpstr>
      <vt:lpstr>ＭＳ Ｐゴシック</vt:lpstr>
      <vt:lpstr>Arial</vt:lpstr>
      <vt:lpstr>Calibri</vt:lpstr>
      <vt:lpstr>Consolas</vt:lpstr>
      <vt:lpstr>Courier New</vt:lpstr>
      <vt:lpstr>Georgia</vt:lpstr>
      <vt:lpstr>Helvetica</vt:lpstr>
      <vt:lpstr>Lucida Console</vt:lpstr>
      <vt:lpstr>Times</vt:lpstr>
      <vt:lpstr>Times New Roman</vt:lpstr>
      <vt:lpstr>Cover and End Slide Master</vt:lpstr>
      <vt:lpstr>Contents Slide Master</vt:lpstr>
      <vt:lpstr>Section Break Slide Master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GoogleSlidesPPT.com;Allppt.com</dc:creator>
  <cp:lastModifiedBy>楊 柏青</cp:lastModifiedBy>
  <cp:revision>353</cp:revision>
  <dcterms:created xsi:type="dcterms:W3CDTF">2016-12-05T23:26:54Z</dcterms:created>
  <dcterms:modified xsi:type="dcterms:W3CDTF">2019-10-24T07:25:02Z</dcterms:modified>
</cp:coreProperties>
</file>